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5"/>
  </p:notesMasterIdLst>
  <p:sldIdLst>
    <p:sldId id="426" r:id="rId3"/>
    <p:sldId id="398" r:id="rId4"/>
    <p:sldId id="584" r:id="rId6"/>
    <p:sldId id="583" r:id="rId7"/>
    <p:sldId id="586" r:id="rId8"/>
    <p:sldId id="589" r:id="rId9"/>
    <p:sldId id="588" r:id="rId10"/>
    <p:sldId id="592" r:id="rId11"/>
    <p:sldId id="593" r:id="rId12"/>
    <p:sldId id="591" r:id="rId13"/>
    <p:sldId id="594" r:id="rId14"/>
    <p:sldId id="596" r:id="rId15"/>
    <p:sldId id="604" r:id="rId16"/>
    <p:sldId id="455" r:id="rId17"/>
    <p:sldId id="598" r:id="rId18"/>
    <p:sldId id="501" r:id="rId19"/>
    <p:sldId id="566" r:id="rId20"/>
    <p:sldId id="567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73" userDrawn="1">
          <p15:clr>
            <a:srgbClr val="A4A3A4"/>
          </p15:clr>
        </p15:guide>
        <p15:guide id="2" pos="39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102"/>
    <a:srgbClr val="3D589F"/>
    <a:srgbClr val="FFFFFF"/>
    <a:srgbClr val="009E96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728"/>
    <p:restoredTop sz="94654"/>
  </p:normalViewPr>
  <p:slideViewPr>
    <p:cSldViewPr showGuides="1">
      <p:cViewPr varScale="1">
        <p:scale>
          <a:sx n="104" d="100"/>
          <a:sy n="104" d="100"/>
        </p:scale>
        <p:origin x="432" y="192"/>
      </p:cViewPr>
      <p:guideLst>
        <p:guide orient="horz" pos="2273"/>
        <p:guide pos="39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46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3B1F30-A2C1-478C-9FA2-073D4DC48B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9AEFF8-A9D6-4BDA-A24A-832BDB70C22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9AEFF8-A9D6-4BDA-A24A-832BDB70C2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9AEFF8-A9D6-4BDA-A24A-832BDB70C2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9AEFF8-A9D6-4BDA-A24A-832BDB70C2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9AEFF8-A9D6-4BDA-A24A-832BDB70C2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9AEFF8-A9D6-4BDA-A24A-832BDB70C2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9AEFF8-A9D6-4BDA-A24A-832BDB70C2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9AEFF8-A9D6-4BDA-A24A-832BDB70C2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9AEFF8-A9D6-4BDA-A24A-832BDB70C2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9AEFF8-A9D6-4BDA-A24A-832BDB70C2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9AEFF8-A9D6-4BDA-A24A-832BDB70C2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9AEFF8-A9D6-4BDA-A24A-832BDB70C2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9AEFF8-A9D6-4BDA-A24A-832BDB70C2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9AEFF8-A9D6-4BDA-A24A-832BDB70C2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9AEFF8-A9D6-4BDA-A24A-832BDB70C2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9AEFF8-A9D6-4BDA-A24A-832BDB70C2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li_300px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51540" y="5401310"/>
            <a:ext cx="807720" cy="8077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A34AF9-1664-4634-98DD-8A193B72BA2B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png"/><Relationship Id="rId6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li_300px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051540" y="5401310"/>
            <a:ext cx="807720" cy="8077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912350" y="116840"/>
            <a:ext cx="2114550" cy="561975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tags" Target="../tags/tag33.xml"/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image" Target="../media/image8.jpeg"/><Relationship Id="rId12" Type="http://schemas.openxmlformats.org/officeDocument/2006/relationships/notesSlide" Target="../notesSlides/notesSlide9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35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41.xml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tags" Target="../tags/tag42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6.png"/><Relationship Id="rId3" Type="http://schemas.microsoft.com/office/2007/relationships/media" Target="../media/audio1.wav"/><Relationship Id="rId2" Type="http://schemas.openxmlformats.org/officeDocument/2006/relationships/audio" Target="../media/audio1.wav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6.png"/><Relationship Id="rId2" Type="http://schemas.microsoft.com/office/2007/relationships/media" Target="../media/audio1.wav"/><Relationship Id="rId1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.xml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6.png"/><Relationship Id="rId2" Type="http://schemas.microsoft.com/office/2007/relationships/media" Target="../media/audio1.wav"/><Relationship Id="rId1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7.png"/><Relationship Id="rId15" Type="http://schemas.openxmlformats.org/officeDocument/2006/relationships/notesSlide" Target="../notesSlides/notesSlide5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8.jpeg"/><Relationship Id="rId13" Type="http://schemas.openxmlformats.org/officeDocument/2006/relationships/notesSlide" Target="../notesSlides/notesSlide6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22.xml"/><Relationship Id="rId10" Type="http://schemas.openxmlformats.org/officeDocument/2006/relationships/tags" Target="../tags/tag21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终止符 6"/>
          <p:cNvSpPr/>
          <p:nvPr/>
        </p:nvSpPr>
        <p:spPr>
          <a:xfrm>
            <a:off x="7071370" y="4191129"/>
            <a:ext cx="4176464" cy="792088"/>
          </a:xfrm>
          <a:custGeom>
            <a:avLst/>
            <a:gdLst>
              <a:gd name="connsiteX0" fmla="*/ 3475 w 21600"/>
              <a:gd name="connsiteY0" fmla="*/ 0 h 21600"/>
              <a:gd name="connsiteX1" fmla="*/ 18125 w 21600"/>
              <a:gd name="connsiteY1" fmla="*/ 0 h 21600"/>
              <a:gd name="connsiteX2" fmla="*/ 21600 w 21600"/>
              <a:gd name="connsiteY2" fmla="*/ 10800 h 21600"/>
              <a:gd name="connsiteX3" fmla="*/ 18125 w 21600"/>
              <a:gd name="connsiteY3" fmla="*/ 21600 h 21600"/>
              <a:gd name="connsiteX4" fmla="*/ 3475 w 21600"/>
              <a:gd name="connsiteY4" fmla="*/ 21600 h 21600"/>
              <a:gd name="connsiteX5" fmla="*/ 0 w 21600"/>
              <a:gd name="connsiteY5" fmla="*/ 10800 h 21600"/>
              <a:gd name="connsiteX6" fmla="*/ 3475 w 21600"/>
              <a:gd name="connsiteY6" fmla="*/ 0 h 21600"/>
              <a:gd name="connsiteX0-1" fmla="*/ 2498 w 20623"/>
              <a:gd name="connsiteY0-2" fmla="*/ 0 h 21600"/>
              <a:gd name="connsiteX1-3" fmla="*/ 17148 w 20623"/>
              <a:gd name="connsiteY1-4" fmla="*/ 0 h 21600"/>
              <a:gd name="connsiteX2-5" fmla="*/ 20623 w 20623"/>
              <a:gd name="connsiteY2-6" fmla="*/ 10800 h 21600"/>
              <a:gd name="connsiteX3-7" fmla="*/ 17148 w 20623"/>
              <a:gd name="connsiteY3-8" fmla="*/ 21600 h 21600"/>
              <a:gd name="connsiteX4-9" fmla="*/ 2498 w 20623"/>
              <a:gd name="connsiteY4-10" fmla="*/ 21600 h 21600"/>
              <a:gd name="connsiteX5-11" fmla="*/ 0 w 20623"/>
              <a:gd name="connsiteY5-12" fmla="*/ 11308 h 21600"/>
              <a:gd name="connsiteX6-13" fmla="*/ 2498 w 20623"/>
              <a:gd name="connsiteY6-14" fmla="*/ 0 h 21600"/>
              <a:gd name="connsiteX0-15" fmla="*/ 2498 w 19499"/>
              <a:gd name="connsiteY0-16" fmla="*/ 0 h 21600"/>
              <a:gd name="connsiteX1-17" fmla="*/ 17148 w 19499"/>
              <a:gd name="connsiteY1-18" fmla="*/ 0 h 21600"/>
              <a:gd name="connsiteX2-19" fmla="*/ 19499 w 19499"/>
              <a:gd name="connsiteY2-20" fmla="*/ 11054 h 21600"/>
              <a:gd name="connsiteX3-21" fmla="*/ 17148 w 19499"/>
              <a:gd name="connsiteY3-22" fmla="*/ 21600 h 21600"/>
              <a:gd name="connsiteX4-23" fmla="*/ 2498 w 19499"/>
              <a:gd name="connsiteY4-24" fmla="*/ 21600 h 21600"/>
              <a:gd name="connsiteX5-25" fmla="*/ 0 w 19499"/>
              <a:gd name="connsiteY5-26" fmla="*/ 11308 h 21600"/>
              <a:gd name="connsiteX6-27" fmla="*/ 2498 w 19499"/>
              <a:gd name="connsiteY6-28" fmla="*/ 0 h 21600"/>
              <a:gd name="connsiteX0-29" fmla="*/ 2498 w 19890"/>
              <a:gd name="connsiteY0-30" fmla="*/ 0 h 21600"/>
              <a:gd name="connsiteX1-31" fmla="*/ 17148 w 19890"/>
              <a:gd name="connsiteY1-32" fmla="*/ 0 h 21600"/>
              <a:gd name="connsiteX2-33" fmla="*/ 19890 w 19890"/>
              <a:gd name="connsiteY2-34" fmla="*/ 11054 h 21600"/>
              <a:gd name="connsiteX3-35" fmla="*/ 17148 w 19890"/>
              <a:gd name="connsiteY3-36" fmla="*/ 21600 h 21600"/>
              <a:gd name="connsiteX4-37" fmla="*/ 2498 w 19890"/>
              <a:gd name="connsiteY4-38" fmla="*/ 21600 h 21600"/>
              <a:gd name="connsiteX5-39" fmla="*/ 0 w 19890"/>
              <a:gd name="connsiteY5-40" fmla="*/ 11308 h 21600"/>
              <a:gd name="connsiteX6-41" fmla="*/ 2498 w 19890"/>
              <a:gd name="connsiteY6-42" fmla="*/ 0 h 21600"/>
              <a:gd name="connsiteX0-43" fmla="*/ 2742 w 20134"/>
              <a:gd name="connsiteY0-44" fmla="*/ 0 h 21600"/>
              <a:gd name="connsiteX1-45" fmla="*/ 17392 w 20134"/>
              <a:gd name="connsiteY1-46" fmla="*/ 0 h 21600"/>
              <a:gd name="connsiteX2-47" fmla="*/ 20134 w 20134"/>
              <a:gd name="connsiteY2-48" fmla="*/ 11054 h 21600"/>
              <a:gd name="connsiteX3-49" fmla="*/ 17392 w 20134"/>
              <a:gd name="connsiteY3-50" fmla="*/ 21600 h 21600"/>
              <a:gd name="connsiteX4-51" fmla="*/ 2742 w 20134"/>
              <a:gd name="connsiteY4-52" fmla="*/ 21600 h 21600"/>
              <a:gd name="connsiteX5-53" fmla="*/ 0 w 20134"/>
              <a:gd name="connsiteY5-54" fmla="*/ 11562 h 21600"/>
              <a:gd name="connsiteX6-55" fmla="*/ 2742 w 20134"/>
              <a:gd name="connsiteY6-56" fmla="*/ 0 h 21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0134" h="21600">
                <a:moveTo>
                  <a:pt x="2742" y="0"/>
                </a:moveTo>
                <a:lnTo>
                  <a:pt x="17392" y="0"/>
                </a:lnTo>
                <a:cubicBezTo>
                  <a:pt x="19311" y="0"/>
                  <a:pt x="20134" y="5089"/>
                  <a:pt x="20134" y="11054"/>
                </a:cubicBezTo>
                <a:cubicBezTo>
                  <a:pt x="20134" y="17019"/>
                  <a:pt x="19311" y="21600"/>
                  <a:pt x="17392" y="21600"/>
                </a:cubicBezTo>
                <a:lnTo>
                  <a:pt x="2742" y="21600"/>
                </a:lnTo>
                <a:cubicBezTo>
                  <a:pt x="823" y="21600"/>
                  <a:pt x="0" y="17527"/>
                  <a:pt x="0" y="11562"/>
                </a:cubicBezTo>
                <a:cubicBezTo>
                  <a:pt x="0" y="5597"/>
                  <a:pt x="823" y="0"/>
                  <a:pt x="274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600" b="1" spc="300" dirty="0">
                <a:solidFill>
                  <a:srgbClr val="3D589F"/>
                </a:solidFill>
                <a:latin typeface="微软雅黑" panose="020B0503020204020204" charset="-122"/>
                <a:ea typeface="微软雅黑" panose="020B0503020204020204" charset="-122"/>
              </a:rPr>
              <a:t>高中语文 选择性必修  下</a:t>
            </a:r>
            <a:r>
              <a:rPr kumimoji="1" lang="zh-CN" altLang="en-US" sz="2600" b="1" spc="300" dirty="0">
                <a:solidFill>
                  <a:srgbClr val="3D589F"/>
                </a:solidFill>
                <a:latin typeface="微软雅黑" panose="020B0503020204020204" charset="-122"/>
                <a:ea typeface="微软雅黑" panose="020B0503020204020204" charset="-122"/>
              </a:rPr>
              <a:t>册</a:t>
            </a:r>
            <a:r>
              <a:rPr kumimoji="1" lang="en-US" altLang="zh-CN" sz="2600" b="1" spc="300" dirty="0">
                <a:solidFill>
                  <a:srgbClr val="3D589F"/>
                </a:solidFill>
                <a:latin typeface="微软雅黑" panose="020B0503020204020204" charset="-122"/>
                <a:ea typeface="微软雅黑" panose="020B0503020204020204" charset="-122"/>
              </a:rPr>
              <a:t> RJ</a:t>
            </a:r>
            <a:endParaRPr kumimoji="1" lang="en-US" altLang="zh-CN" sz="2600" b="1" spc="300" dirty="0">
              <a:solidFill>
                <a:srgbClr val="3D589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842500" y="124460"/>
            <a:ext cx="1997710" cy="575945"/>
          </a:xfrm>
          <a:prstGeom prst="rect">
            <a:avLst/>
          </a:prstGeom>
          <a:solidFill>
            <a:srgbClr val="3D589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D589F"/>
              </a:solidFill>
              <a:uFillTx/>
            </a:endParaRPr>
          </a:p>
        </p:txBody>
      </p:sp>
      <p:pic>
        <p:nvPicPr>
          <p:cNvPr id="9" name="图片 8" descr="未标题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760" y="-78105"/>
            <a:ext cx="1695450" cy="9061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9842500" y="124460"/>
            <a:ext cx="1997710" cy="575945"/>
          </a:xfrm>
          <a:prstGeom prst="rect">
            <a:avLst/>
          </a:prstGeom>
          <a:solidFill>
            <a:srgbClr val="3D589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D589F"/>
              </a:solidFill>
              <a:uFillTx/>
            </a:endParaRPr>
          </a:p>
        </p:txBody>
      </p:sp>
      <p:pic>
        <p:nvPicPr>
          <p:cNvPr id="13" name="图片 12" descr="未标题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4760" y="-78105"/>
            <a:ext cx="1695450" cy="90614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772160" y="1059180"/>
            <a:ext cx="3568065" cy="548005"/>
            <a:chOff x="1216" y="1668"/>
            <a:chExt cx="5619" cy="863"/>
          </a:xfrm>
        </p:grpSpPr>
        <p:sp>
          <p:nvSpPr>
            <p:cNvPr id="9" name="文本框 8"/>
            <p:cNvSpPr txBox="1"/>
            <p:nvPr/>
          </p:nvSpPr>
          <p:spPr>
            <a:xfrm>
              <a:off x="2182" y="1791"/>
              <a:ext cx="465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rgbClr val="3D589F"/>
                  </a:solidFill>
                </a:rPr>
                <a:t>刷素养</a:t>
              </a:r>
              <a:endParaRPr lang="zh-CN" altLang="en-US" sz="2400">
                <a:solidFill>
                  <a:srgbClr val="3D589F"/>
                </a:solidFill>
              </a:endParaRPr>
            </a:p>
          </p:txBody>
        </p:sp>
        <p:pic>
          <p:nvPicPr>
            <p:cNvPr id="14" name="图片 13" descr="模板图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16" y="1668"/>
              <a:ext cx="869" cy="863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513080" y="1917065"/>
            <a:ext cx="10711815" cy="24212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50000"/>
              </a:lnSpc>
              <a:buClrTx/>
              <a:buSzTx/>
              <a:buFontTx/>
              <a:buNone/>
            </a:pPr>
            <a:r>
              <a:rPr dirty="0"/>
              <a:t>4．下列加点词的意义和用法，不相同的一项是(　　)</a:t>
            </a:r>
            <a:endParaRPr dirty="0"/>
          </a:p>
          <a:p>
            <a:pPr algn="l">
              <a:lnSpc>
                <a:spcPct val="150000"/>
              </a:lnSpc>
              <a:buClrTx/>
              <a:buSzTx/>
              <a:buFontTx/>
              <a:buNone/>
            </a:pPr>
            <a:r>
              <a:rPr dirty="0"/>
              <a:t>A．静言思之　　　　　今我来思</a:t>
            </a:r>
            <a:endParaRPr dirty="0"/>
          </a:p>
          <a:p>
            <a:pPr algn="l">
              <a:lnSpc>
                <a:spcPct val="150000"/>
              </a:lnSpc>
              <a:buClrTx/>
              <a:buSzTx/>
              <a:buFontTx/>
              <a:buNone/>
            </a:pPr>
            <a:r>
              <a:rPr dirty="0"/>
              <a:t>B．亦已焉哉　　　　　子亦有不利焉</a:t>
            </a:r>
            <a:endParaRPr dirty="0"/>
          </a:p>
          <a:p>
            <a:pPr algn="l">
              <a:lnSpc>
                <a:spcPct val="150000"/>
              </a:lnSpc>
              <a:buClrTx/>
              <a:buSzTx/>
              <a:buFontTx/>
              <a:buNone/>
            </a:pPr>
            <a:r>
              <a:rPr dirty="0"/>
              <a:t>C．怨灵修之浩荡兮　　鸷鸟之不群兮</a:t>
            </a:r>
            <a:endParaRPr dirty="0"/>
          </a:p>
          <a:p>
            <a:pPr algn="l">
              <a:lnSpc>
                <a:spcPct val="150000"/>
              </a:lnSpc>
              <a:buClrTx/>
              <a:buSzTx/>
              <a:buFontTx/>
              <a:buNone/>
            </a:pPr>
            <a:r>
              <a:rPr dirty="0"/>
              <a:t>D．屈心而抑志兮　　　忍尤而攘诟</a:t>
            </a:r>
            <a:endParaRPr dirty="0"/>
          </a:p>
        </p:txBody>
      </p:sp>
      <p:sp>
        <p:nvSpPr>
          <p:cNvPr id="18" name="文本框 17"/>
          <p:cNvSpPr txBox="1"/>
          <p:nvPr/>
        </p:nvSpPr>
        <p:spPr>
          <a:xfrm>
            <a:off x="5448300" y="2049780"/>
            <a:ext cx="556260" cy="4819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dirty="0">
                <a:solidFill>
                  <a:srgbClr val="0070C0"/>
                </a:solidFill>
              </a:rPr>
              <a:t>A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23570" y="4436110"/>
            <a:ext cx="9025255" cy="181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/>
              <a:t>【解析】本题考查理解常见文言虚词在文中的意义和用法的能力。A项，动词，思考/语气助词，无实义。B项，都是语气助词，不译。C项，都是助词，用于主谓之间，取消句子独立性。D项，都是表并列关系的连词。</a:t>
            </a:r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 flipH="1" flipV="1">
            <a:off x="3453130" y="2643505"/>
            <a:ext cx="612775" cy="3854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 flipH="1">
            <a:off x="1354455" y="2643505"/>
            <a:ext cx="705485" cy="48831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 flipH="1">
            <a:off x="1323340" y="3028950"/>
            <a:ext cx="705485" cy="22987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 flipH="1" flipV="1">
            <a:off x="4018280" y="3029585"/>
            <a:ext cx="485775" cy="34544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 flipH="1">
            <a:off x="1600200" y="3460115"/>
            <a:ext cx="428625" cy="45720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 flipV="1">
            <a:off x="2734945" y="3131820"/>
            <a:ext cx="1141730" cy="67437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 flipH="1" flipV="1">
            <a:off x="1323340" y="3609340"/>
            <a:ext cx="450850" cy="64770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0"/>
            </p:custDataLst>
          </p:nvPr>
        </p:nvSpPr>
        <p:spPr>
          <a:xfrm flipV="1">
            <a:off x="2155825" y="3385820"/>
            <a:ext cx="1720850" cy="85788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9842500" y="124460"/>
            <a:ext cx="1997710" cy="575945"/>
          </a:xfrm>
          <a:prstGeom prst="rect">
            <a:avLst/>
          </a:prstGeom>
          <a:solidFill>
            <a:srgbClr val="3D589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D589F"/>
              </a:solidFill>
              <a:uFillTx/>
            </a:endParaRPr>
          </a:p>
        </p:txBody>
      </p:sp>
      <p:pic>
        <p:nvPicPr>
          <p:cNvPr id="13" name="图片 12" descr="未标题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4760" y="-78105"/>
            <a:ext cx="1695450" cy="90614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772160" y="1059180"/>
            <a:ext cx="3568065" cy="548005"/>
            <a:chOff x="1216" y="1668"/>
            <a:chExt cx="5619" cy="863"/>
          </a:xfrm>
        </p:grpSpPr>
        <p:sp>
          <p:nvSpPr>
            <p:cNvPr id="9" name="文本框 8"/>
            <p:cNvSpPr txBox="1"/>
            <p:nvPr/>
          </p:nvSpPr>
          <p:spPr>
            <a:xfrm>
              <a:off x="2182" y="1791"/>
              <a:ext cx="465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rgbClr val="3D589F"/>
                  </a:solidFill>
                </a:rPr>
                <a:t>刷素养</a:t>
              </a:r>
              <a:endParaRPr lang="zh-CN" altLang="en-US" sz="2400">
                <a:solidFill>
                  <a:srgbClr val="3D589F"/>
                </a:solidFill>
              </a:endParaRPr>
            </a:p>
          </p:txBody>
        </p:sp>
        <p:pic>
          <p:nvPicPr>
            <p:cNvPr id="14" name="图片 13" descr="模板图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16" y="1668"/>
              <a:ext cx="869" cy="863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479425" y="1844675"/>
            <a:ext cx="10711815" cy="24212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50000"/>
              </a:lnSpc>
              <a:buClrTx/>
              <a:buSzTx/>
              <a:buFontTx/>
              <a:buNone/>
            </a:pPr>
            <a:r>
              <a:rPr dirty="0"/>
              <a:t>5．从句式的角度看，下列不同于其他三句的一项是(　　)</a:t>
            </a:r>
            <a:endParaRPr dirty="0"/>
          </a:p>
          <a:p>
            <a:pPr algn="l">
              <a:lnSpc>
                <a:spcPct val="150000"/>
              </a:lnSpc>
              <a:buClrTx/>
              <a:buSzTx/>
              <a:buFontTx/>
              <a:buNone/>
            </a:pPr>
            <a:r>
              <a:rPr dirty="0"/>
              <a:t>A．謇朝谇而夕替  </a:t>
            </a:r>
            <a:endParaRPr dirty="0"/>
          </a:p>
          <a:p>
            <a:pPr algn="l">
              <a:lnSpc>
                <a:spcPct val="150000"/>
              </a:lnSpc>
              <a:buClrTx/>
              <a:buSzTx/>
              <a:buFontTx/>
              <a:buNone/>
            </a:pPr>
            <a:r>
              <a:rPr dirty="0"/>
              <a:t>B．步余马于兰皋兮</a:t>
            </a:r>
            <a:endParaRPr dirty="0"/>
          </a:p>
          <a:p>
            <a:pPr algn="l">
              <a:lnSpc>
                <a:spcPct val="150000"/>
              </a:lnSpc>
              <a:buClrTx/>
              <a:buSzTx/>
              <a:buFontTx/>
              <a:buNone/>
            </a:pPr>
            <a:r>
              <a:rPr dirty="0"/>
              <a:t>C．不吾知其亦已兮  </a:t>
            </a:r>
            <a:endParaRPr dirty="0"/>
          </a:p>
          <a:p>
            <a:pPr algn="l">
              <a:lnSpc>
                <a:spcPct val="150000"/>
              </a:lnSpc>
              <a:buClrTx/>
              <a:buSzTx/>
              <a:buFontTx/>
              <a:buNone/>
            </a:pPr>
            <a:r>
              <a:rPr dirty="0"/>
              <a:t>D．高余冠之岌岌兮</a:t>
            </a:r>
            <a:endParaRPr dirty="0"/>
          </a:p>
        </p:txBody>
      </p:sp>
      <p:sp>
        <p:nvSpPr>
          <p:cNvPr id="18" name="文本框 17"/>
          <p:cNvSpPr txBox="1"/>
          <p:nvPr/>
        </p:nvSpPr>
        <p:spPr>
          <a:xfrm>
            <a:off x="5880100" y="1988820"/>
            <a:ext cx="2336800" cy="4819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dirty="0">
                <a:solidFill>
                  <a:srgbClr val="0070C0"/>
                </a:solidFill>
              </a:rPr>
              <a:t>A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23570" y="4436110"/>
            <a:ext cx="9025255" cy="181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/>
              <a:t>【解析】本题考查理解与现代汉语不同的句式的能力。A项为被动句，其他三项为倒装句。B项，状语后置句。C项，宾语前置句。D项，定语后置句。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9842500" y="124460"/>
            <a:ext cx="1997710" cy="575945"/>
          </a:xfrm>
          <a:prstGeom prst="rect">
            <a:avLst/>
          </a:prstGeom>
          <a:solidFill>
            <a:srgbClr val="3D589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D589F"/>
              </a:solidFill>
              <a:uFillTx/>
            </a:endParaRPr>
          </a:p>
        </p:txBody>
      </p:sp>
      <p:pic>
        <p:nvPicPr>
          <p:cNvPr id="13" name="图片 12" descr="未标题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4760" y="-78105"/>
            <a:ext cx="1695450" cy="90614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772160" y="1059180"/>
            <a:ext cx="3568065" cy="548005"/>
            <a:chOff x="1216" y="1668"/>
            <a:chExt cx="5619" cy="863"/>
          </a:xfrm>
        </p:grpSpPr>
        <p:sp>
          <p:nvSpPr>
            <p:cNvPr id="9" name="文本框 8"/>
            <p:cNvSpPr txBox="1"/>
            <p:nvPr/>
          </p:nvSpPr>
          <p:spPr>
            <a:xfrm>
              <a:off x="2182" y="1791"/>
              <a:ext cx="465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rgbClr val="3D589F"/>
                  </a:solidFill>
                </a:rPr>
                <a:t>刷素养</a:t>
              </a:r>
              <a:endParaRPr lang="zh-CN" altLang="en-US" sz="2400">
                <a:solidFill>
                  <a:srgbClr val="3D589F"/>
                </a:solidFill>
              </a:endParaRPr>
            </a:p>
          </p:txBody>
        </p:sp>
        <p:pic>
          <p:nvPicPr>
            <p:cNvPr id="14" name="图片 13" descr="模板图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16" y="1668"/>
              <a:ext cx="869" cy="863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479425" y="1844675"/>
            <a:ext cx="10798810" cy="24212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50000"/>
              </a:lnSpc>
              <a:buClrTx/>
              <a:buSzTx/>
              <a:buFontTx/>
              <a:buNone/>
            </a:pPr>
            <a:r>
              <a:rPr dirty="0"/>
              <a:t>6．下列对课文中相关古代文化常识的解说，不正确的一项是(　　)</a:t>
            </a:r>
            <a:endParaRPr dirty="0"/>
          </a:p>
          <a:p>
            <a:pPr algn="l">
              <a:lnSpc>
                <a:spcPct val="150000"/>
              </a:lnSpc>
              <a:buClrTx/>
              <a:buSzTx/>
              <a:buFontTx/>
              <a:buNone/>
            </a:pPr>
            <a:r>
              <a:rPr dirty="0"/>
              <a:t>A．“氓之蚩蚩”“然陈涉瓮牖绳枢之子，氓隶之人”中的“氓”“氓隶”都是指平民百姓。百姓的称谓常见的有：布衣、黎元、生民、庶民、黎庶、苍生、氓等。</a:t>
            </a:r>
            <a:endParaRPr dirty="0"/>
          </a:p>
          <a:p>
            <a:pPr algn="l">
              <a:lnSpc>
                <a:spcPct val="150000"/>
              </a:lnSpc>
              <a:buClrTx/>
              <a:buSzTx/>
              <a:buFontTx/>
              <a:buNone/>
            </a:pPr>
            <a:r>
              <a:rPr dirty="0"/>
              <a:t>B．“卜筮”，古时预测吉凶，用龟甲称“卜”，用蓍草称“筮”，合称“卜筮”。如《氓》中“尔卜尔筮，体无咎言”。</a:t>
            </a:r>
            <a:endParaRPr dirty="0"/>
          </a:p>
          <a:p>
            <a:pPr algn="l">
              <a:lnSpc>
                <a:spcPct val="150000"/>
              </a:lnSpc>
              <a:buClrTx/>
              <a:buSzTx/>
              <a:buFontTx/>
              <a:buNone/>
            </a:pPr>
            <a:r>
              <a:rPr dirty="0"/>
              <a:t>C．“总角”，古代少年男女把头发扎成丫髻，叫“总角”，后来用以指代少年时代，如《氓》中“总角之宴”。</a:t>
            </a:r>
            <a:endParaRPr dirty="0"/>
          </a:p>
          <a:p>
            <a:pPr algn="l">
              <a:lnSpc>
                <a:spcPct val="150000"/>
              </a:lnSpc>
              <a:buClrTx/>
              <a:buSzTx/>
              <a:buFontTx/>
              <a:buNone/>
            </a:pPr>
            <a:r>
              <a:rPr dirty="0"/>
              <a:t>D．“六艺经传皆通习之”中的六艺指“风”“雅”“颂”“赋”“比”“兴”。</a:t>
            </a:r>
            <a:endParaRPr dirty="0"/>
          </a:p>
        </p:txBody>
      </p:sp>
      <p:sp>
        <p:nvSpPr>
          <p:cNvPr id="18" name="文本框 17"/>
          <p:cNvSpPr txBox="1"/>
          <p:nvPr/>
        </p:nvSpPr>
        <p:spPr>
          <a:xfrm>
            <a:off x="6718300" y="1988820"/>
            <a:ext cx="1498600" cy="7899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dirty="0">
                <a:solidFill>
                  <a:srgbClr val="0070C0"/>
                </a:solidFill>
              </a:rPr>
              <a:t>D</a:t>
            </a:r>
            <a:r>
              <a:rPr lang="zh-CN" altLang="en-US"/>
              <a:t>　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23570" y="4579620"/>
            <a:ext cx="10366375" cy="181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/>
              <a:t>【解析】本题考查了解并掌握常见的古代文化知识的能力。D项，“‘六艺经传皆通习之’中的六艺指‘风’‘雅’‘颂’‘赋’‘比’‘兴’”错误。“六艺经传皆通习之”中的六艺指《诗》《书》《礼》《乐》《易》《春秋》六种经书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9842500" y="124460"/>
            <a:ext cx="1997710" cy="575945"/>
          </a:xfrm>
          <a:prstGeom prst="rect">
            <a:avLst/>
          </a:prstGeom>
          <a:solidFill>
            <a:srgbClr val="3D589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D589F"/>
              </a:solidFill>
              <a:uFillTx/>
            </a:endParaRPr>
          </a:p>
        </p:txBody>
      </p:sp>
      <p:pic>
        <p:nvPicPr>
          <p:cNvPr id="13" name="图片 12" descr="未标题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4760" y="-78105"/>
            <a:ext cx="1695450" cy="90614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549275" y="1341120"/>
            <a:ext cx="11380470" cy="34588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       </a:t>
            </a:r>
            <a:r>
              <a:rPr lang="zh-CN" altLang="en-US" dirty="0"/>
              <a:t>古代诗歌阅读</a:t>
            </a:r>
            <a:endParaRPr lang="zh-CN" altLang="en-US" dirty="0"/>
          </a:p>
          <a:p>
            <a:pPr indent="457200" algn="ctr">
              <a:lnSpc>
                <a:spcPct val="150000"/>
              </a:lnSpc>
            </a:pPr>
            <a:r>
              <a:rPr lang="zh-CN" altLang="zh-CN" sz="2400" b="1" dirty="0">
                <a:latin typeface="黑体" panose="02010609060101010101" charset="-122"/>
                <a:ea typeface="黑体" panose="02010609060101010101" charset="-122"/>
              </a:rPr>
              <a:t>中谷有蓷</a:t>
            </a:r>
            <a:r>
              <a:rPr lang="zh-CN" altLang="zh-CN" sz="2400" b="1" baseline="30000" dirty="0">
                <a:latin typeface="黑体" panose="02010609060101010101" charset="-122"/>
                <a:ea typeface="黑体" panose="02010609060101010101" charset="-122"/>
              </a:rPr>
              <a:t>①</a:t>
            </a:r>
            <a:endParaRPr lang="zh-CN" altLang="zh-CN" dirty="0">
              <a:latin typeface="黑体" panose="02010609060101010101" charset="-122"/>
              <a:ea typeface="黑体" panose="02010609060101010101" charset="-122"/>
            </a:endParaRPr>
          </a:p>
          <a:p>
            <a:pPr indent="457200" algn="ctr">
              <a:lnSpc>
                <a:spcPct val="150000"/>
              </a:lnSpc>
            </a:pPr>
            <a:r>
              <a:rPr lang="zh-CN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《诗经·王风》</a:t>
            </a:r>
            <a:endParaRPr lang="zh-CN" altLang="zh-CN" dirty="0"/>
          </a:p>
          <a:p>
            <a:pPr indent="457200" algn="ctr">
              <a:lnSpc>
                <a:spcPct val="150000"/>
              </a:lnSpc>
            </a:pPr>
            <a:r>
              <a:rPr lang="zh-CN" altLang="zh-CN" dirty="0"/>
              <a:t>中谷有蓷，暵</a:t>
            </a:r>
            <a:r>
              <a:rPr lang="zh-CN" altLang="zh-CN" baseline="30000" dirty="0"/>
              <a:t>②</a:t>
            </a:r>
            <a:r>
              <a:rPr lang="zh-CN" altLang="zh-CN" dirty="0"/>
              <a:t>其干矣。有女仳离，嘅其叹矣。嘅其叹矣，遇人之艰难矣！</a:t>
            </a:r>
            <a:endParaRPr lang="zh-CN" altLang="zh-CN" dirty="0"/>
          </a:p>
          <a:p>
            <a:pPr indent="457200" algn="ctr">
              <a:lnSpc>
                <a:spcPct val="150000"/>
              </a:lnSpc>
            </a:pPr>
            <a:r>
              <a:rPr lang="zh-CN" altLang="zh-CN" dirty="0"/>
              <a:t>中谷有蓷，暵其脩</a:t>
            </a:r>
            <a:r>
              <a:rPr lang="zh-CN" altLang="zh-CN" baseline="30000" dirty="0"/>
              <a:t>③</a:t>
            </a:r>
            <a:r>
              <a:rPr lang="zh-CN" altLang="zh-CN" dirty="0"/>
              <a:t>矣。有女仳离，条</a:t>
            </a:r>
            <a:r>
              <a:rPr lang="zh-CN" altLang="zh-CN" baseline="30000" dirty="0"/>
              <a:t>④</a:t>
            </a:r>
            <a:r>
              <a:rPr lang="zh-CN" altLang="zh-CN" dirty="0"/>
              <a:t>其啸矣。条其啸矣，遇人之不淑矣！</a:t>
            </a:r>
            <a:endParaRPr lang="zh-CN" altLang="zh-CN" dirty="0"/>
          </a:p>
          <a:p>
            <a:pPr indent="457200" algn="ctr">
              <a:lnSpc>
                <a:spcPct val="150000"/>
              </a:lnSpc>
            </a:pPr>
            <a:r>
              <a:rPr lang="zh-CN" altLang="zh-CN" dirty="0"/>
              <a:t>中谷有蓷，暵其湿</a:t>
            </a:r>
            <a:r>
              <a:rPr lang="zh-CN" altLang="zh-CN" baseline="30000" dirty="0"/>
              <a:t>⑤</a:t>
            </a:r>
            <a:r>
              <a:rPr lang="zh-CN" altLang="zh-CN" dirty="0"/>
              <a:t>矣。有女仳离，啜其泣矣。啜其泣矣，何嗟及矣！</a:t>
            </a:r>
            <a:endParaRPr lang="zh-CN" altLang="zh-CN" dirty="0"/>
          </a:p>
          <a:p>
            <a:pPr indent="457200" algn="l">
              <a:lnSpc>
                <a:spcPct val="150000"/>
              </a:lnSpc>
            </a:pPr>
            <a:r>
              <a:rPr lang="zh-CN" altLang="zh-CN" dirty="0"/>
              <a:t>【注】①蓷(tuī)：益母草，古人认为其有益于妇女养生育子。②暵(hàn)：干枯，干燥。③脩：干枯，干。④条：长。⑤湿：将要晒干的样子。</a:t>
            </a:r>
            <a:endParaRPr lang="zh-CN" altLang="zh-CN" dirty="0"/>
          </a:p>
        </p:txBody>
      </p:sp>
      <p:grpSp>
        <p:nvGrpSpPr>
          <p:cNvPr id="21" name="组合 20"/>
          <p:cNvGrpSpPr/>
          <p:nvPr/>
        </p:nvGrpSpPr>
        <p:grpSpPr>
          <a:xfrm>
            <a:off x="335915" y="836930"/>
            <a:ext cx="3568065" cy="548005"/>
            <a:chOff x="1216" y="1555"/>
            <a:chExt cx="5619" cy="863"/>
          </a:xfrm>
        </p:grpSpPr>
        <p:sp>
          <p:nvSpPr>
            <p:cNvPr id="22" name="文本框 21"/>
            <p:cNvSpPr txBox="1"/>
            <p:nvPr>
              <p:custDataLst>
                <p:tags r:id="rId3"/>
              </p:custDataLst>
            </p:nvPr>
          </p:nvSpPr>
          <p:spPr>
            <a:xfrm>
              <a:off x="2182" y="1565"/>
              <a:ext cx="465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>
                  <a:solidFill>
                    <a:srgbClr val="3D589F"/>
                  </a:solidFill>
                </a:rPr>
                <a:t>刷素养</a:t>
              </a:r>
              <a:endParaRPr lang="zh-CN" altLang="en-US" sz="2400">
                <a:solidFill>
                  <a:srgbClr val="3D589F"/>
                </a:solidFill>
              </a:endParaRPr>
            </a:p>
          </p:txBody>
        </p:sp>
        <p:pic>
          <p:nvPicPr>
            <p:cNvPr id="23" name="图片 22" descr="模板图标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216" y="1555"/>
              <a:ext cx="869" cy="86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819785" y="1054735"/>
            <a:ext cx="10344785" cy="44938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altLang="zh-CN" dirty="0"/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dirty="0"/>
              <a:t>7．下列对这首诗的理解和赏析，不正确的一项是(　　)</a:t>
            </a:r>
            <a:endParaRPr dirty="0"/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dirty="0"/>
              <a:t>A．《中谷有蓷》是自哀自悼的怨歌，女主人公既遭丈夫抛弃，又遇凶年饥馑，悲叹命运凄惨。</a:t>
            </a:r>
            <a:endParaRPr dirty="0"/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dirty="0"/>
              <a:t>B．《中谷有蓷》每节都以益母草开头，以弃妇的慨叹作结，回环往复，一唱三叹，这是“赋”的写法。</a:t>
            </a:r>
            <a:endParaRPr dirty="0"/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dirty="0"/>
              <a:t>C．诗中多次运用重章叠句，渲染悲伤、哀怨的气氛，增强诗的音乐性和节奏感，使感情得到尽情的抒发。</a:t>
            </a:r>
            <a:endParaRPr dirty="0"/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dirty="0"/>
              <a:t>D．和《氓》中对女子的描述一样，《中谷有蓷》中借益母草的凋枯喻指女子未能避免凶年遭弃的悲苦命运。</a:t>
            </a:r>
            <a:endParaRPr dirty="0"/>
          </a:p>
          <a:p>
            <a:pPr algn="l">
              <a:lnSpc>
                <a:spcPct val="150000"/>
              </a:lnSpc>
              <a:buClrTx/>
              <a:buSzTx/>
              <a:buNone/>
            </a:pPr>
            <a:endParaRPr dirty="0"/>
          </a:p>
          <a:p>
            <a:r>
              <a:rPr lang="en-US" dirty="0"/>
              <a:t>                                                                                </a:t>
            </a:r>
            <a:endParaRPr lang="en-US" dirty="0"/>
          </a:p>
        </p:txBody>
      </p:sp>
      <p:sp>
        <p:nvSpPr>
          <p:cNvPr id="12" name="矩形 11"/>
          <p:cNvSpPr/>
          <p:nvPr/>
        </p:nvSpPr>
        <p:spPr>
          <a:xfrm>
            <a:off x="9842500" y="124460"/>
            <a:ext cx="1997710" cy="575945"/>
          </a:xfrm>
          <a:prstGeom prst="rect">
            <a:avLst/>
          </a:prstGeom>
          <a:solidFill>
            <a:srgbClr val="3D589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D589F"/>
              </a:solidFill>
              <a:uFillTx/>
            </a:endParaRPr>
          </a:p>
        </p:txBody>
      </p:sp>
      <p:pic>
        <p:nvPicPr>
          <p:cNvPr id="13" name="图片 12" descr="未标题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760" y="-78105"/>
            <a:ext cx="1695450" cy="906145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6527943" y="981353"/>
            <a:ext cx="3441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chemeClr val="accent6">
                    <a:lumMod val="90000"/>
                    <a:lumOff val="10000"/>
                  </a:schemeClr>
                </a:solidFill>
              </a:rPr>
              <a:t>　</a:t>
            </a:r>
            <a:endParaRPr lang="zh-CN" altLang="en-US" b="1" dirty="0">
              <a:solidFill>
                <a:schemeClr val="accent6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696595" y="4272280"/>
            <a:ext cx="10467975" cy="12325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altLang="zh-CN" dirty="0"/>
              <a:t>【解析】本题考查鉴赏古代诗歌的能力。B项，“这是‘赋’的写法”错误。全诗三章，每章的意思相近，反复吟咏，写出了女子遇人不淑的痛苦、悲伤、愤怒，运用的是“重章叠句”的写法。“赋”，指铺陈叙述的手法，与“重章叠句”不同。</a:t>
            </a:r>
            <a:endParaRPr altLang="zh-CN" dirty="0"/>
          </a:p>
        </p:txBody>
      </p:sp>
      <p:sp>
        <p:nvSpPr>
          <p:cNvPr id="2" name="文本框 1"/>
          <p:cNvSpPr txBox="1"/>
          <p:nvPr/>
        </p:nvSpPr>
        <p:spPr>
          <a:xfrm>
            <a:off x="6024245" y="1484630"/>
            <a:ext cx="585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solidFill>
                  <a:srgbClr val="0070C0"/>
                </a:solidFill>
              </a:rPr>
              <a:t>B</a:t>
            </a:r>
            <a:r>
              <a:rPr lang="zh-CN" altLang="en-US"/>
              <a:t>　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5" grpId="0"/>
      <p:bldP spid="2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767535" y="1052736"/>
            <a:ext cx="103447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8．《诗经》善用“比兴”表情达意，请结合具体内容分析“比兴”手法在两诗中的运用。</a:t>
            </a:r>
            <a:endParaRPr lang="en-US" dirty="0"/>
          </a:p>
          <a:p>
            <a:r>
              <a:rPr lang="en-US" dirty="0"/>
              <a:t>________________________________________________________________________</a:t>
            </a:r>
            <a:endParaRPr lang="en-US" dirty="0"/>
          </a:p>
          <a:p>
            <a:r>
              <a:rPr lang="en-US" dirty="0"/>
              <a:t>________________________________________________________________________</a:t>
            </a:r>
            <a:endParaRPr lang="en-US" dirty="0"/>
          </a:p>
          <a:p>
            <a:r>
              <a:rPr lang="en-US" dirty="0"/>
              <a:t>                                                                                </a:t>
            </a:r>
            <a:endParaRPr lang="en-US" dirty="0"/>
          </a:p>
        </p:txBody>
      </p:sp>
      <p:sp>
        <p:nvSpPr>
          <p:cNvPr id="12" name="矩形 11"/>
          <p:cNvSpPr/>
          <p:nvPr/>
        </p:nvSpPr>
        <p:spPr>
          <a:xfrm>
            <a:off x="9842500" y="124460"/>
            <a:ext cx="1997710" cy="575945"/>
          </a:xfrm>
          <a:prstGeom prst="rect">
            <a:avLst/>
          </a:prstGeom>
          <a:solidFill>
            <a:srgbClr val="3D589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D589F"/>
              </a:solidFill>
              <a:uFillTx/>
            </a:endParaRPr>
          </a:p>
        </p:txBody>
      </p:sp>
      <p:pic>
        <p:nvPicPr>
          <p:cNvPr id="13" name="图片 12" descr="未标题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760" y="-78105"/>
            <a:ext cx="1695450" cy="906145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6527943" y="981353"/>
            <a:ext cx="3441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chemeClr val="accent6">
                    <a:lumMod val="90000"/>
                    <a:lumOff val="10000"/>
                  </a:schemeClr>
                </a:solidFill>
              </a:rPr>
              <a:t>　</a:t>
            </a:r>
            <a:endParaRPr lang="zh-CN" altLang="en-US" b="1" dirty="0">
              <a:solidFill>
                <a:schemeClr val="accent6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9470" y="2132965"/>
            <a:ext cx="9949815" cy="17386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buClrTx/>
              <a:buSzTx/>
              <a:buNone/>
            </a:pPr>
            <a:r>
              <a:rPr altLang="zh-CN" dirty="0"/>
              <a:t>【解析】本题考查鉴赏古代诗歌的表达技巧的能力。诗歌每节开头，都用山谷中的益母草起兴。诗歌用益母草起兴，作用有二：一是这种植物与妇女关系密切，提起益母草，可以使人联想到妇女的婚恋、生育、家庭、夫妻，由草及人，充分发挥诗歌联想作用；二是益母草已经干枯了，益母草晒干，可入药。妇女被抛弃和入药的益母草的意义在于：能促进夫妻感情、有益于生儿育女的药草，与被离弃的妇女放在一起，对比强烈，使人不由对女子的痛苦感同身受。</a:t>
            </a:r>
            <a:endParaRPr altLang="zh-CN" dirty="0"/>
          </a:p>
        </p:txBody>
      </p:sp>
      <p:sp>
        <p:nvSpPr>
          <p:cNvPr id="4" name="文本框 3"/>
          <p:cNvSpPr txBox="1"/>
          <p:nvPr/>
        </p:nvSpPr>
        <p:spPr>
          <a:xfrm>
            <a:off x="949960" y="3933190"/>
            <a:ext cx="9899015" cy="12814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solidFill>
                  <a:srgbClr val="0070C0"/>
                </a:solidFill>
              </a:rPr>
              <a:t>【答案】以“益母草”起兴，益母草益于妇女生养育子，自然地引起女主人公身世遭遇的联想，以益母草的枯萎比喻女子容颜的衰老，表达遇人不淑、命运凄惨的痛苦与悲伤。</a:t>
            </a:r>
            <a:endParaRPr lang="zh-CN" altLang="en-US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9842500" y="124460"/>
            <a:ext cx="1997710" cy="575945"/>
          </a:xfrm>
          <a:prstGeom prst="rect">
            <a:avLst/>
          </a:prstGeom>
          <a:solidFill>
            <a:srgbClr val="3D589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D589F"/>
              </a:solidFill>
              <a:uFillTx/>
            </a:endParaRPr>
          </a:p>
        </p:txBody>
      </p:sp>
      <p:pic>
        <p:nvPicPr>
          <p:cNvPr id="13" name="图片 12" descr="未标题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760" y="-78105"/>
            <a:ext cx="1695450" cy="90614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772160" y="1059180"/>
            <a:ext cx="3568065" cy="548005"/>
            <a:chOff x="1216" y="1668"/>
            <a:chExt cx="5619" cy="863"/>
          </a:xfrm>
        </p:grpSpPr>
        <p:sp>
          <p:nvSpPr>
            <p:cNvPr id="9" name="文本框 8"/>
            <p:cNvSpPr txBox="1"/>
            <p:nvPr/>
          </p:nvSpPr>
          <p:spPr>
            <a:xfrm>
              <a:off x="2182" y="1791"/>
              <a:ext cx="465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rgbClr val="3D589F"/>
                  </a:solidFill>
                </a:rPr>
                <a:t>刷素养</a:t>
              </a:r>
              <a:endParaRPr lang="zh-CN" altLang="en-US" sz="2400">
                <a:solidFill>
                  <a:srgbClr val="3D589F"/>
                </a:solidFill>
              </a:endParaRPr>
            </a:p>
          </p:txBody>
        </p:sp>
        <p:pic>
          <p:nvPicPr>
            <p:cNvPr id="14" name="图片 13" descr="模板图标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16" y="1668"/>
              <a:ext cx="869" cy="863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/>
        </p:nvSpPr>
        <p:spPr>
          <a:xfrm>
            <a:off x="626110" y="1741170"/>
            <a:ext cx="10507345" cy="3775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>
              <a:lnSpc>
                <a:spcPct val="150000"/>
              </a:lnSpc>
              <a:buClrTx/>
              <a:buSzTx/>
              <a:buNone/>
            </a:pPr>
            <a:r>
              <a:rPr sz="2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蝶恋花·月下醉书雨岩石浪</a:t>
            </a:r>
            <a:r>
              <a:rPr sz="2400" b="1" baseline="300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endParaRPr sz="24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buClrTx/>
              <a:buSzTx/>
              <a:buNone/>
            </a:pPr>
            <a:r>
              <a:rPr dirty="0">
                <a:latin typeface="楷体" panose="02010609060101010101" charset="-122"/>
                <a:ea typeface="楷体" panose="02010609060101010101" charset="-122"/>
              </a:rPr>
              <a:t>辛弃疾</a:t>
            </a:r>
            <a:endParaRPr dirty="0"/>
          </a:p>
          <a:p>
            <a:pPr algn="ctr">
              <a:lnSpc>
                <a:spcPct val="150000"/>
              </a:lnSpc>
              <a:buClrTx/>
              <a:buSzTx/>
              <a:buNone/>
            </a:pPr>
            <a:r>
              <a:rPr dirty="0"/>
              <a:t>九畹芳菲兰佩好</a:t>
            </a:r>
            <a:r>
              <a:rPr baseline="30000" dirty="0"/>
              <a:t>②</a:t>
            </a:r>
            <a:r>
              <a:rPr dirty="0"/>
              <a:t>。空谷无人，自怨蛾眉巧。宝瑟泠泠千古调</a:t>
            </a:r>
            <a:r>
              <a:rPr baseline="30000" dirty="0"/>
              <a:t>③</a:t>
            </a:r>
            <a:r>
              <a:rPr dirty="0"/>
              <a:t>。朱丝弦断知音少。</a:t>
            </a:r>
            <a:endParaRPr dirty="0"/>
          </a:p>
          <a:p>
            <a:pPr algn="ctr">
              <a:lnSpc>
                <a:spcPct val="150000"/>
              </a:lnSpc>
              <a:buClrTx/>
              <a:buSzTx/>
              <a:buNone/>
            </a:pPr>
            <a:r>
              <a:rPr dirty="0"/>
              <a:t>冉冉年华吾自老</a:t>
            </a:r>
            <a:r>
              <a:rPr baseline="30000" dirty="0"/>
              <a:t>④</a:t>
            </a:r>
            <a:r>
              <a:rPr dirty="0"/>
              <a:t>。水满汀洲，何处寻芳草。唤起湘累</a:t>
            </a:r>
            <a:r>
              <a:rPr baseline="30000" dirty="0"/>
              <a:t>⑤</a:t>
            </a:r>
            <a:r>
              <a:rPr dirty="0"/>
              <a:t>歌未了。石龙舞罢松风晓。</a:t>
            </a:r>
            <a:endParaRPr dirty="0"/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dirty="0"/>
              <a:t>【注】①雨岩：地名，在江西永丰县西博山中。石浪：雨岩的一块巨石，长三十余丈，篇末“石龙”即指此。②本句化用《离骚》中“余既滋兰之九畹兮，又树蕙之百亩”和“纫秋兰以为佩”。③泠泠：指瑟音清越如流水。千古调：高山流水之调。④此句化用了《离骚》中“老冉冉其将至兮，恐修名之不立”。⑤湘累：指屈原。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83615" y="1268730"/>
            <a:ext cx="8150860" cy="2168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  <a:buClrTx/>
              <a:buSzTx/>
              <a:buNone/>
            </a:pPr>
            <a:r>
              <a:rPr dirty="0">
                <a:sym typeface="+mn-ea"/>
              </a:rPr>
              <a:t>9．下列对这首词的理解和赏析，不正确的一项是(　　)</a:t>
            </a:r>
            <a:endParaRPr dirty="0">
              <a:sym typeface="+mn-ea"/>
            </a:endParaRPr>
          </a:p>
          <a:p>
            <a:pPr>
              <a:lnSpc>
                <a:spcPct val="150000"/>
              </a:lnSpc>
              <a:buClrTx/>
              <a:buSzTx/>
              <a:buNone/>
            </a:pPr>
            <a:r>
              <a:rPr dirty="0">
                <a:sym typeface="+mn-ea"/>
              </a:rPr>
              <a:t>A．词的标题中“月下”交代写作的时间和环境，“醉”写出词人写作时的状态。</a:t>
            </a:r>
            <a:endParaRPr dirty="0">
              <a:sym typeface="+mn-ea"/>
            </a:endParaRPr>
          </a:p>
          <a:p>
            <a:pPr>
              <a:lnSpc>
                <a:spcPct val="150000"/>
              </a:lnSpc>
              <a:buClrTx/>
              <a:buSzTx/>
              <a:buNone/>
            </a:pPr>
            <a:r>
              <a:rPr dirty="0">
                <a:sym typeface="+mn-ea"/>
              </a:rPr>
              <a:t>B．“宝瑟”两句化用典故，表达了词人满腔热忱无人可诉、无人理解的苦闷心情。</a:t>
            </a:r>
            <a:endParaRPr dirty="0">
              <a:sym typeface="+mn-ea"/>
            </a:endParaRPr>
          </a:p>
          <a:p>
            <a:pPr>
              <a:lnSpc>
                <a:spcPct val="150000"/>
              </a:lnSpc>
              <a:buClrTx/>
              <a:buSzTx/>
              <a:buNone/>
            </a:pPr>
            <a:r>
              <a:rPr dirty="0">
                <a:sym typeface="+mn-ea"/>
              </a:rPr>
              <a:t>C．“水满”两句描绘眼前景色，运用反问意在突出雨岩石浪水高浪急的特点。</a:t>
            </a:r>
            <a:endParaRPr dirty="0">
              <a:sym typeface="+mn-ea"/>
            </a:endParaRPr>
          </a:p>
          <a:p>
            <a:pPr>
              <a:lnSpc>
                <a:spcPct val="150000"/>
              </a:lnSpc>
              <a:buClrTx/>
              <a:buSzTx/>
              <a:buNone/>
            </a:pPr>
            <a:r>
              <a:rPr dirty="0">
                <a:sym typeface="+mn-ea"/>
              </a:rPr>
              <a:t>D．词人想要唤起屈原高歌，写出了词人因壮志难酬而对屈原产生惺惺相惜之感。</a:t>
            </a:r>
            <a:endParaRPr dirty="0"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10590" y="3932555"/>
            <a:ext cx="8623935" cy="59626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b="0">
                <a:ea typeface="宋体" panose="02010600030101010101" pitchFamily="2" charset="-122"/>
              </a:rPr>
              <a:t>　</a:t>
            </a:r>
            <a:r>
              <a:rPr altLang="zh-CN" b="0" dirty="0"/>
              <a:t>【解析】本题考查鉴赏古代诗歌的能力。C项，“意在突出雨岩石浪水高浪急的特点”错误。“水满”两句意在表达诗人无处觅知音的孤独之感。</a:t>
            </a:r>
            <a:endParaRPr altLang="zh-CN" b="0" dirty="0"/>
          </a:p>
        </p:txBody>
      </p:sp>
      <p:sp>
        <p:nvSpPr>
          <p:cNvPr id="3" name="文本框 2"/>
          <p:cNvSpPr txBox="1"/>
          <p:nvPr/>
        </p:nvSpPr>
        <p:spPr>
          <a:xfrm>
            <a:off x="6151245" y="1412875"/>
            <a:ext cx="7086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solidFill>
                  <a:srgbClr val="0070C0"/>
                </a:solidFill>
              </a:rPr>
              <a:t>C</a:t>
            </a:r>
            <a:endParaRPr lang="zh-CN" altLang="en-US"/>
          </a:p>
        </p:txBody>
      </p:sp>
      <p:pic>
        <p:nvPicPr>
          <p:cNvPr id="13" name="图片 12" descr="未标题-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144760" y="-78105"/>
            <a:ext cx="1695450" cy="906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100" grpId="0"/>
      <p:bldP spid="100" grpId="1"/>
      <p:bldP spid="3" grpId="0"/>
      <p:bldP spid="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11860" y="1055370"/>
            <a:ext cx="81807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altLang="zh-CN" dirty="0">
                <a:sym typeface="+mn-ea"/>
              </a:rPr>
              <a:t>10．有学者评此词“深得屈原《离骚》精髓”，请结合词作对此作简要评述。</a:t>
            </a:r>
            <a:endParaRPr altLang="zh-CN" dirty="0">
              <a:sym typeface="+mn-ea"/>
            </a:endParaRPr>
          </a:p>
          <a:p>
            <a:endParaRPr altLang="zh-CN" dirty="0"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1"/>
            </p:custDataLst>
          </p:nvPr>
        </p:nvSpPr>
        <p:spPr>
          <a:xfrm>
            <a:off x="839470" y="1484630"/>
            <a:ext cx="10710545" cy="36188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600" dirty="0">
                <a:solidFill>
                  <a:schemeClr val="bg1"/>
                </a:solidFill>
              </a:rPr>
              <a:t>【解析】本题考查鉴赏古代诗歌的语言和表达技巧，评价作者的观点态度的能力。开头“九畹芳菲兰佩好”化用屈原《离骚》中的诗句来表达自己与之相类的幽怨之怀。《离骚》云：“余既滋兰之九畹兮，又树蕙之百亩。”又云：“纫秋兰以为佩。”作者也满怀深情地采撷兰花为佩，以显示自己出淤泥而不染的高洁操守。《离骚》云：“众女嫉余之蛾眉兮，谣诼谓余以善淫。”作者也在无人的空谷自怨“蛾眉巧”而招嫉。下阕第一句，化用《离骚》“老冉冉其将至兮，恐修名之不立”两句，意思是年华悄然流逝，我已经衰老，意极沉痛。艺术手法上，“九畹芳菲兰佩好”，意思是用来作为佩饰是多么美好，使用比兴的手法，表明自己虽有高尚的品质和过人的才干，却遭受南宋朝廷当权的主和派的嫉妒和排挤，长期投闲置散、无用武之地；而且知音寥寥，无人理解自己。意象选用上，“芳菲兰佩”“蛾眉”“芳草”使用香草美人的意象来自喻，曲折有致地表达出满腹的悲愤，这与屈原《离骚》一致。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833120" y="4509135"/>
            <a:ext cx="10716895" cy="15087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u="sng" dirty="0">
                <a:solidFill>
                  <a:srgbClr val="0070C0"/>
                </a:solidFill>
                <a:uFill>
                  <a:solidFill>
                    <a:schemeClr val="bg1"/>
                  </a:solidFill>
                </a:uFill>
              </a:rPr>
              <a:t>【答案】①词中多处化用了屈原《离骚》的句子，借以表达自己生活上的孤独感和政治上的失意感。②在艺术手法上，本词多处使用比兴的手法，如“九畹芳菲兰佩好”，与屈原《离骚》有相似之处。③在意象选用上，本词使用香草美人的意象来自喻，曲折有致地表达出满腹的悲愤。</a:t>
            </a:r>
            <a:endParaRPr lang="zh-CN" altLang="en-US" u="sng" dirty="0">
              <a:solidFill>
                <a:srgbClr val="0070C0"/>
              </a:solidFill>
              <a:uFill>
                <a:solidFill>
                  <a:schemeClr val="bg1"/>
                </a:solidFill>
              </a:uFill>
            </a:endParaRPr>
          </a:p>
        </p:txBody>
      </p:sp>
      <p:pic>
        <p:nvPicPr>
          <p:cNvPr id="13" name="图片 12" descr="未标题-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144760" y="-78105"/>
            <a:ext cx="1695450" cy="906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1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To The Sky官方伴奏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883227" y="4184419"/>
            <a:ext cx="609600" cy="609600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4511675" y="2204720"/>
            <a:ext cx="3776980" cy="1318260"/>
            <a:chOff x="2929" y="3867"/>
            <a:chExt cx="4630" cy="2076"/>
          </a:xfrm>
        </p:grpSpPr>
        <p:grpSp>
          <p:nvGrpSpPr>
            <p:cNvPr id="2" name="组合 1"/>
            <p:cNvGrpSpPr/>
            <p:nvPr/>
          </p:nvGrpSpPr>
          <p:grpSpPr>
            <a:xfrm>
              <a:off x="2929" y="3867"/>
              <a:ext cx="4630" cy="1622"/>
              <a:chOff x="1408802" y="1860056"/>
              <a:chExt cx="2204800" cy="772477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1409517" y="1900774"/>
                <a:ext cx="2204085" cy="6915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5400" b="1" dirty="0">
                    <a:solidFill>
                      <a:srgbClr val="3D589F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第一单元</a:t>
                </a:r>
                <a:endParaRPr lang="zh-CN" altLang="en-US" sz="5400" b="1" dirty="0">
                  <a:solidFill>
                    <a:srgbClr val="3D589F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4" name="矩形 6"/>
              <p:cNvSpPr/>
              <p:nvPr/>
            </p:nvSpPr>
            <p:spPr>
              <a:xfrm rot="5400000">
                <a:off x="1864573" y="1404284"/>
                <a:ext cx="772477" cy="1684020"/>
              </a:xfrm>
              <a:custGeom>
                <a:avLst/>
                <a:gdLst>
                  <a:gd name="connsiteX0" fmla="*/ 3164 w 3164"/>
                  <a:gd name="connsiteY0" fmla="*/ 2128 h 3301"/>
                  <a:gd name="connsiteX1" fmla="*/ 3162 w 3164"/>
                  <a:gd name="connsiteY1" fmla="*/ 3301 h 3301"/>
                  <a:gd name="connsiteX2" fmla="*/ 0 w 3164"/>
                  <a:gd name="connsiteY2" fmla="*/ 3301 h 3301"/>
                  <a:gd name="connsiteX3" fmla="*/ 0 w 3164"/>
                  <a:gd name="connsiteY3" fmla="*/ 0 h 3301"/>
                  <a:gd name="connsiteX4" fmla="*/ 3162 w 3164"/>
                  <a:gd name="connsiteY4" fmla="*/ 0 h 3301"/>
                  <a:gd name="connsiteX5" fmla="*/ 3160 w 3164"/>
                  <a:gd name="connsiteY5" fmla="*/ 1178 h 3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64" h="3301">
                    <a:moveTo>
                      <a:pt x="3164" y="2128"/>
                    </a:moveTo>
                    <a:lnTo>
                      <a:pt x="3162" y="3301"/>
                    </a:lnTo>
                    <a:lnTo>
                      <a:pt x="0" y="3301"/>
                    </a:lnTo>
                    <a:lnTo>
                      <a:pt x="0" y="0"/>
                    </a:lnTo>
                    <a:lnTo>
                      <a:pt x="3162" y="0"/>
                    </a:lnTo>
                    <a:cubicBezTo>
                      <a:pt x="3163" y="548"/>
                      <a:pt x="3160" y="1178"/>
                      <a:pt x="3160" y="1178"/>
                    </a:cubicBezTo>
                  </a:path>
                </a:pathLst>
              </a:custGeom>
              <a:noFill/>
              <a:ln w="57150">
                <a:solidFill>
                  <a:srgbClr val="3D58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2400" dirty="0">
                  <a:ea typeface="印品黑体" panose="00000500000000000000" pitchFamily="2" charset="-122"/>
                </a:endParaRPr>
              </a:p>
            </p:txBody>
          </p:sp>
        </p:grpSp>
        <p:sp>
          <p:nvSpPr>
            <p:cNvPr id="38" name="等腰三角形 37"/>
            <p:cNvSpPr/>
            <p:nvPr/>
          </p:nvSpPr>
          <p:spPr>
            <a:xfrm rot="10800000">
              <a:off x="4415" y="5490"/>
              <a:ext cx="567" cy="453"/>
            </a:xfrm>
            <a:prstGeom prst="triangle">
              <a:avLst/>
            </a:prstGeom>
            <a:solidFill>
              <a:srgbClr val="3D58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135505" y="3655695"/>
            <a:ext cx="79032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5400" b="1" dirty="0">
                <a:solidFill>
                  <a:srgbClr val="3D589F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+mn-ea"/>
              </a:rPr>
              <a:t>　氓　离骚(节选) </a:t>
            </a:r>
            <a:endParaRPr lang="zh-CN" sz="5400" b="1" dirty="0">
              <a:solidFill>
                <a:srgbClr val="3D589F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842500" y="124460"/>
            <a:ext cx="1997710" cy="575945"/>
          </a:xfrm>
          <a:prstGeom prst="rect">
            <a:avLst/>
          </a:prstGeom>
          <a:solidFill>
            <a:srgbClr val="3D589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D589F"/>
              </a:solidFill>
              <a:uFillTx/>
            </a:endParaRPr>
          </a:p>
        </p:txBody>
      </p:sp>
      <p:pic>
        <p:nvPicPr>
          <p:cNvPr id="9" name="图片 8" descr="未标题-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44760" y="-78105"/>
            <a:ext cx="1695450" cy="906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5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To The Sky官方伴奏(1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883227" y="4184419"/>
            <a:ext cx="609600" cy="6096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783205" y="2996565"/>
            <a:ext cx="60642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3D589F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+mn-ea"/>
              </a:rPr>
              <a:t> 氓</a:t>
            </a:r>
            <a:endParaRPr lang="zh-CN" altLang="en-US" sz="5400" b="1" dirty="0">
              <a:solidFill>
                <a:srgbClr val="3D589F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842500" y="124460"/>
            <a:ext cx="1997710" cy="575945"/>
          </a:xfrm>
          <a:prstGeom prst="rect">
            <a:avLst/>
          </a:prstGeom>
          <a:solidFill>
            <a:srgbClr val="3D589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D589F"/>
              </a:solidFill>
              <a:uFillTx/>
            </a:endParaRPr>
          </a:p>
        </p:txBody>
      </p:sp>
      <p:pic>
        <p:nvPicPr>
          <p:cNvPr id="9" name="图片 8" descr="未标题-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44760" y="-78105"/>
            <a:ext cx="1695450" cy="906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5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: 圆角 10"/>
          <p:cNvSpPr/>
          <p:nvPr/>
        </p:nvSpPr>
        <p:spPr>
          <a:xfrm>
            <a:off x="3284220" y="2997478"/>
            <a:ext cx="768343" cy="76834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ea typeface="印品黑体" panose="00000500000000000000" pitchFamily="2" charset="-122"/>
              </a:rPr>
              <a:t>02</a:t>
            </a:r>
            <a:endParaRPr lang="en-US" altLang="zh-CN" sz="2400" dirty="0">
              <a:solidFill>
                <a:srgbClr val="FFFFFF"/>
              </a:solidFill>
              <a:ea typeface="印品黑体" panose="00000500000000000000" pitchFamily="2" charset="-122"/>
            </a:endParaRPr>
          </a:p>
        </p:txBody>
      </p:sp>
      <p:sp>
        <p:nvSpPr>
          <p:cNvPr id="20" name="矩形: 圆角 11"/>
          <p:cNvSpPr/>
          <p:nvPr/>
        </p:nvSpPr>
        <p:spPr>
          <a:xfrm>
            <a:off x="3377565" y="5237480"/>
            <a:ext cx="768350" cy="766445"/>
          </a:xfrm>
          <a:prstGeom prst="ellipse">
            <a:avLst/>
          </a:prstGeom>
          <a:solidFill>
            <a:srgbClr val="3D58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ea typeface="印品黑体" panose="00000500000000000000" pitchFamily="2" charset="-122"/>
              </a:rPr>
              <a:t>03</a:t>
            </a:r>
            <a:endParaRPr lang="en-US" altLang="zh-CN" sz="2400" dirty="0">
              <a:solidFill>
                <a:srgbClr val="FFFFFF"/>
              </a:solidFill>
              <a:ea typeface="印品黑体" panose="00000500000000000000" pitchFamily="2" charset="-122"/>
            </a:endParaRPr>
          </a:p>
        </p:txBody>
      </p:sp>
      <p:sp>
        <p:nvSpPr>
          <p:cNvPr id="26" name="TextBox 39"/>
          <p:cNvSpPr txBox="1"/>
          <p:nvPr/>
        </p:nvSpPr>
        <p:spPr>
          <a:xfrm>
            <a:off x="4184015" y="2997200"/>
            <a:ext cx="2164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印品黑体" panose="00000500000000000000" pitchFamily="2" charset="-122"/>
                <a:ea typeface="印品黑体" panose="00000500000000000000" pitchFamily="2" charset="-122"/>
              </a:rPr>
              <a:t>划重点</a:t>
            </a:r>
            <a:r>
              <a:rPr lang="en-US" altLang="zh-CN" sz="2400" dirty="0">
                <a:latin typeface="印品黑体" panose="00000500000000000000" pitchFamily="2" charset="-122"/>
                <a:ea typeface="印品黑体" panose="00000500000000000000" pitchFamily="2" charset="-122"/>
              </a:rPr>
              <a:t>/</a:t>
            </a:r>
            <a:r>
              <a:rPr lang="zh-CN" altLang="en-US" sz="2400" dirty="0">
                <a:latin typeface="印品黑体" panose="00000500000000000000" pitchFamily="2" charset="-122"/>
                <a:ea typeface="印品黑体" panose="00000500000000000000" pitchFamily="2" charset="-122"/>
              </a:rPr>
              <a:t>激思辨</a:t>
            </a:r>
            <a:endParaRPr lang="zh-CN" altLang="en-US" sz="2400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5" name="TextBox 39"/>
          <p:cNvSpPr txBox="1"/>
          <p:nvPr/>
        </p:nvSpPr>
        <p:spPr>
          <a:xfrm>
            <a:off x="4234180" y="5389245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印品黑体" panose="00000500000000000000" pitchFamily="2" charset="-122"/>
                <a:ea typeface="印品黑体" panose="00000500000000000000" pitchFamily="2" charset="-122"/>
              </a:rPr>
              <a:t>集要点</a:t>
            </a:r>
            <a:endParaRPr lang="zh-CN" altLang="en-US" sz="2400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78485" y="2296160"/>
            <a:ext cx="2530475" cy="2096135"/>
            <a:chOff x="2312" y="3703"/>
            <a:chExt cx="3985" cy="3301"/>
          </a:xfrm>
        </p:grpSpPr>
        <p:grpSp>
          <p:nvGrpSpPr>
            <p:cNvPr id="2" name="组合 1"/>
            <p:cNvGrpSpPr/>
            <p:nvPr/>
          </p:nvGrpSpPr>
          <p:grpSpPr>
            <a:xfrm>
              <a:off x="2312" y="3703"/>
              <a:ext cx="3164" cy="3301"/>
              <a:chOff x="1114718" y="1782188"/>
              <a:chExt cx="1506855" cy="1572101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1465238" y="1940303"/>
                <a:ext cx="1156335" cy="13006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335" b="1" dirty="0">
                    <a:solidFill>
                      <a:srgbClr val="3D589F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模块</a:t>
                </a:r>
                <a:endParaRPr lang="zh-CN" altLang="en-US" sz="5335" b="1" dirty="0">
                  <a:solidFill>
                    <a:srgbClr val="3D589F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  <a:p>
                <a:r>
                  <a:rPr lang="zh-CN" altLang="en-US" sz="5335" b="1" dirty="0">
                    <a:solidFill>
                      <a:srgbClr val="3D589F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导航</a:t>
                </a:r>
                <a:endParaRPr lang="zh-CN" altLang="en-US" sz="5335" b="1" dirty="0">
                  <a:solidFill>
                    <a:srgbClr val="3D589F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3" name="矩形 6"/>
              <p:cNvSpPr/>
              <p:nvPr/>
            </p:nvSpPr>
            <p:spPr>
              <a:xfrm>
                <a:off x="1114718" y="1782188"/>
                <a:ext cx="1506855" cy="1572101"/>
              </a:xfrm>
              <a:custGeom>
                <a:avLst/>
                <a:gdLst>
                  <a:gd name="connsiteX0" fmla="*/ 3164 w 3164"/>
                  <a:gd name="connsiteY0" fmla="*/ 2128 h 3301"/>
                  <a:gd name="connsiteX1" fmla="*/ 3162 w 3164"/>
                  <a:gd name="connsiteY1" fmla="*/ 3301 h 3301"/>
                  <a:gd name="connsiteX2" fmla="*/ 0 w 3164"/>
                  <a:gd name="connsiteY2" fmla="*/ 3301 h 3301"/>
                  <a:gd name="connsiteX3" fmla="*/ 0 w 3164"/>
                  <a:gd name="connsiteY3" fmla="*/ 0 h 3301"/>
                  <a:gd name="connsiteX4" fmla="*/ 3162 w 3164"/>
                  <a:gd name="connsiteY4" fmla="*/ 0 h 3301"/>
                  <a:gd name="connsiteX5" fmla="*/ 3160 w 3164"/>
                  <a:gd name="connsiteY5" fmla="*/ 1178 h 3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64" h="3301">
                    <a:moveTo>
                      <a:pt x="3164" y="2128"/>
                    </a:moveTo>
                    <a:lnTo>
                      <a:pt x="3162" y="3301"/>
                    </a:lnTo>
                    <a:lnTo>
                      <a:pt x="0" y="3301"/>
                    </a:lnTo>
                    <a:lnTo>
                      <a:pt x="0" y="0"/>
                    </a:lnTo>
                    <a:lnTo>
                      <a:pt x="3162" y="0"/>
                    </a:lnTo>
                    <a:cubicBezTo>
                      <a:pt x="3163" y="548"/>
                      <a:pt x="3160" y="1178"/>
                      <a:pt x="3160" y="1178"/>
                    </a:cubicBezTo>
                  </a:path>
                </a:pathLst>
              </a:custGeom>
              <a:noFill/>
              <a:ln w="57150">
                <a:solidFill>
                  <a:srgbClr val="3D58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2400" dirty="0">
                  <a:ea typeface="印品黑体" panose="00000500000000000000" pitchFamily="2" charset="-122"/>
                </a:endParaRPr>
              </a:p>
            </p:txBody>
          </p:sp>
        </p:grpSp>
        <p:sp>
          <p:nvSpPr>
            <p:cNvPr id="38" name="等腰三角形 37"/>
            <p:cNvSpPr/>
            <p:nvPr/>
          </p:nvSpPr>
          <p:spPr>
            <a:xfrm rot="5400000">
              <a:off x="5787" y="5127"/>
              <a:ext cx="567" cy="453"/>
            </a:xfrm>
            <a:prstGeom prst="triangle">
              <a:avLst/>
            </a:prstGeom>
            <a:solidFill>
              <a:srgbClr val="3D58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: 圆角 9"/>
          <p:cNvSpPr/>
          <p:nvPr/>
        </p:nvSpPr>
        <p:spPr>
          <a:xfrm>
            <a:off x="3261360" y="828067"/>
            <a:ext cx="768343" cy="768343"/>
          </a:xfrm>
          <a:prstGeom prst="ellipse">
            <a:avLst/>
          </a:prstGeom>
          <a:solidFill>
            <a:srgbClr val="3D58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ea typeface="印品黑体" panose="00000500000000000000" pitchFamily="2" charset="-122"/>
              </a:rPr>
              <a:t>01</a:t>
            </a:r>
            <a:endParaRPr lang="en-US" altLang="zh-CN" sz="2400" dirty="0">
              <a:solidFill>
                <a:srgbClr val="FFFFFF"/>
              </a:solidFill>
              <a:ea typeface="印品黑体" panose="00000500000000000000" pitchFamily="2" charset="-122"/>
            </a:endParaRPr>
          </a:p>
        </p:txBody>
      </p:sp>
      <p:sp>
        <p:nvSpPr>
          <p:cNvPr id="23" name="TextBox 39"/>
          <p:cNvSpPr txBox="1"/>
          <p:nvPr/>
        </p:nvSpPr>
        <p:spPr>
          <a:xfrm>
            <a:off x="4117975" y="982980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印品黑体" panose="00000500000000000000" pitchFamily="2" charset="-122"/>
                <a:ea typeface="印品黑体" panose="00000500000000000000" pitchFamily="2" charset="-122"/>
              </a:rPr>
              <a:t>看头条</a:t>
            </a:r>
            <a:endParaRPr lang="zh-CN" altLang="en-US" sz="2400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6" name="TextBox 40"/>
          <p:cNvSpPr txBox="1"/>
          <p:nvPr/>
        </p:nvSpPr>
        <p:spPr>
          <a:xfrm>
            <a:off x="4101465" y="1375410"/>
            <a:ext cx="3500755" cy="542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65" dirty="0">
                <a:latin typeface="印品黑体" panose="00000500000000000000" pitchFamily="2" charset="-122"/>
                <a:ea typeface="印品黑体" panose="00000500000000000000" pitchFamily="2" charset="-122"/>
              </a:rPr>
              <a:t>作品专栏 文题解说 背景资料</a:t>
            </a:r>
            <a:r>
              <a:rPr lang="en-US" altLang="zh-CN" sz="1465" dirty="0"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 sz="1465" dirty="0">
                <a:latin typeface="印品黑体" panose="00000500000000000000" pitchFamily="2" charset="-122"/>
                <a:ea typeface="印品黑体" panose="00000500000000000000" pitchFamily="2" charset="-122"/>
              </a:rPr>
              <a:t>知识</a:t>
            </a:r>
            <a:r>
              <a:rPr lang="en-US" altLang="zh-CN" sz="1465" dirty="0">
                <a:latin typeface="印品黑体" panose="00000500000000000000" pitchFamily="2" charset="-122"/>
                <a:ea typeface="印品黑体" panose="00000500000000000000" pitchFamily="2" charset="-122"/>
              </a:rPr>
              <a:t>                                        </a:t>
            </a:r>
            <a:r>
              <a:rPr lang="zh-CN" altLang="en-US" sz="1465" dirty="0">
                <a:latin typeface="印品黑体" panose="00000500000000000000" pitchFamily="2" charset="-122"/>
                <a:ea typeface="印品黑体" panose="00000500000000000000" pitchFamily="2" charset="-122"/>
              </a:rPr>
              <a:t>链接</a:t>
            </a:r>
            <a:endParaRPr lang="zh-CN" altLang="en-US" sz="1465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842500" y="124460"/>
            <a:ext cx="1997710" cy="575945"/>
          </a:xfrm>
          <a:prstGeom prst="rect">
            <a:avLst/>
          </a:prstGeom>
          <a:solidFill>
            <a:srgbClr val="3D589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D589F"/>
              </a:solidFill>
              <a:uFillTx/>
            </a:endParaRPr>
          </a:p>
        </p:txBody>
      </p:sp>
      <p:pic>
        <p:nvPicPr>
          <p:cNvPr id="4" name="图片 3" descr="未标题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4760" y="-78105"/>
            <a:ext cx="1695450" cy="906145"/>
          </a:xfrm>
          <a:prstGeom prst="rect">
            <a:avLst/>
          </a:prstGeom>
        </p:spPr>
      </p:pic>
      <p:sp>
        <p:nvSpPr>
          <p:cNvPr id="11" name="TextBox 40"/>
          <p:cNvSpPr txBox="1"/>
          <p:nvPr/>
        </p:nvSpPr>
        <p:spPr>
          <a:xfrm>
            <a:off x="4180840" y="5733415"/>
            <a:ext cx="3721100" cy="316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65" dirty="0">
                <a:latin typeface="印品黑体" panose="00000500000000000000" pitchFamily="2" charset="-122"/>
                <a:ea typeface="印品黑体" panose="00000500000000000000" pitchFamily="2" charset="-122"/>
              </a:rPr>
              <a:t>主题解读 特色总结 重点难点 情境探究</a:t>
            </a:r>
            <a:endParaRPr lang="zh-CN" altLang="en-US" sz="1465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pic>
        <p:nvPicPr>
          <p:cNvPr id="1025" name="Picture 1" descr="page131image1604093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000" cy="114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40"/>
          <p:cNvSpPr txBox="1"/>
          <p:nvPr>
            <p:custDataLst>
              <p:tags r:id="rId3"/>
            </p:custDataLst>
          </p:nvPr>
        </p:nvSpPr>
        <p:spPr>
          <a:xfrm>
            <a:off x="4224020" y="3382645"/>
            <a:ext cx="3500755" cy="316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65" dirty="0">
                <a:latin typeface="印品黑体" panose="00000500000000000000" pitchFamily="2" charset="-122"/>
                <a:ea typeface="印品黑体" panose="00000500000000000000" pitchFamily="2" charset="-122"/>
              </a:rPr>
              <a:t>品读原文</a:t>
            </a:r>
            <a:r>
              <a:rPr lang="en-US" altLang="zh-CN" sz="1465" dirty="0"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 sz="1465" dirty="0">
                <a:latin typeface="印品黑体" panose="00000500000000000000" pitchFamily="2" charset="-122"/>
                <a:ea typeface="印品黑体" panose="00000500000000000000" pitchFamily="2" charset="-122"/>
              </a:rPr>
              <a:t>深度解析</a:t>
            </a:r>
            <a:endParaRPr lang="zh-CN" altLang="en-US" sz="1465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To The Sky官方伴奏(1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883227" y="4184419"/>
            <a:ext cx="609600" cy="6096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783205" y="2996565"/>
            <a:ext cx="60642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3D589F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+mn-ea"/>
              </a:rPr>
              <a:t>离骚(节选)</a:t>
            </a:r>
            <a:endParaRPr lang="zh-CN" altLang="en-US" sz="5400" b="1" dirty="0">
              <a:solidFill>
                <a:srgbClr val="3D589F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842500" y="124460"/>
            <a:ext cx="1997710" cy="575945"/>
          </a:xfrm>
          <a:prstGeom prst="rect">
            <a:avLst/>
          </a:prstGeom>
          <a:solidFill>
            <a:srgbClr val="3D589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D589F"/>
              </a:solidFill>
              <a:uFillTx/>
            </a:endParaRPr>
          </a:p>
        </p:txBody>
      </p:sp>
      <p:pic>
        <p:nvPicPr>
          <p:cNvPr id="9" name="图片 8" descr="未标题-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44760" y="-78105"/>
            <a:ext cx="1695450" cy="906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5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: 圆角 10"/>
          <p:cNvSpPr/>
          <p:nvPr/>
        </p:nvSpPr>
        <p:spPr>
          <a:xfrm>
            <a:off x="7220585" y="828953"/>
            <a:ext cx="768343" cy="76834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ea typeface="印品黑体" panose="00000500000000000000" pitchFamily="2" charset="-122"/>
              </a:rPr>
              <a:t>02</a:t>
            </a:r>
            <a:endParaRPr lang="en-US" altLang="zh-CN" sz="2400" dirty="0">
              <a:solidFill>
                <a:srgbClr val="FFFFFF"/>
              </a:solidFill>
              <a:ea typeface="印品黑体" panose="00000500000000000000" pitchFamily="2" charset="-122"/>
            </a:endParaRPr>
          </a:p>
        </p:txBody>
      </p:sp>
      <p:sp>
        <p:nvSpPr>
          <p:cNvPr id="20" name="矩形: 圆角 11"/>
          <p:cNvSpPr/>
          <p:nvPr/>
        </p:nvSpPr>
        <p:spPr>
          <a:xfrm>
            <a:off x="3261360" y="1765935"/>
            <a:ext cx="768350" cy="766445"/>
          </a:xfrm>
          <a:prstGeom prst="ellipse">
            <a:avLst/>
          </a:prstGeom>
          <a:solidFill>
            <a:srgbClr val="3D58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ea typeface="印品黑体" panose="00000500000000000000" pitchFamily="2" charset="-122"/>
              </a:rPr>
              <a:t>03</a:t>
            </a:r>
            <a:endParaRPr lang="en-US" altLang="zh-CN" sz="2400" dirty="0">
              <a:solidFill>
                <a:srgbClr val="FFFFFF"/>
              </a:solidFill>
              <a:ea typeface="印品黑体" panose="00000500000000000000" pitchFamily="2" charset="-122"/>
            </a:endParaRPr>
          </a:p>
        </p:txBody>
      </p:sp>
      <p:sp>
        <p:nvSpPr>
          <p:cNvPr id="21" name="矩形: 圆角 12"/>
          <p:cNvSpPr/>
          <p:nvPr/>
        </p:nvSpPr>
        <p:spPr>
          <a:xfrm>
            <a:off x="7244715" y="1692418"/>
            <a:ext cx="768343" cy="76834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ea typeface="印品黑体" panose="00000500000000000000" pitchFamily="2" charset="-122"/>
              </a:rPr>
              <a:t>04</a:t>
            </a:r>
            <a:endParaRPr lang="en-US" altLang="zh-CN" sz="2400" dirty="0">
              <a:solidFill>
                <a:srgbClr val="FFFFFF"/>
              </a:solidFill>
              <a:ea typeface="印品黑体" panose="00000500000000000000" pitchFamily="2" charset="-122"/>
            </a:endParaRPr>
          </a:p>
        </p:txBody>
      </p:sp>
      <p:sp>
        <p:nvSpPr>
          <p:cNvPr id="26" name="TextBox 39"/>
          <p:cNvSpPr txBox="1"/>
          <p:nvPr/>
        </p:nvSpPr>
        <p:spPr>
          <a:xfrm>
            <a:off x="8147685" y="981075"/>
            <a:ext cx="2167255" cy="45021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/>
            <a:r>
              <a:rPr lang="zh-CN" altLang="en-US" sz="2400" dirty="0">
                <a:latin typeface="印品黑体" panose="00000500000000000000" pitchFamily="2" charset="-122"/>
                <a:ea typeface="印品黑体" panose="00000500000000000000" pitchFamily="2" charset="-122"/>
                <a:sym typeface="+mn-ea"/>
              </a:rPr>
              <a:t>划重点</a:t>
            </a:r>
            <a:r>
              <a:rPr lang="en-US" altLang="zh-CN" sz="2400" dirty="0">
                <a:latin typeface="印品黑体" panose="00000500000000000000" pitchFamily="2" charset="-122"/>
                <a:ea typeface="印品黑体" panose="00000500000000000000" pitchFamily="2" charset="-122"/>
                <a:sym typeface="+mn-ea"/>
              </a:rPr>
              <a:t>/</a:t>
            </a:r>
            <a:r>
              <a:rPr lang="zh-CN" altLang="en-US" sz="2400" dirty="0">
                <a:latin typeface="印品黑体" panose="00000500000000000000" pitchFamily="2" charset="-122"/>
                <a:ea typeface="印品黑体" panose="00000500000000000000" pitchFamily="2" charset="-122"/>
                <a:sym typeface="+mn-ea"/>
              </a:rPr>
              <a:t>激思辨</a:t>
            </a:r>
            <a:endParaRPr lang="zh-CN" altLang="en-US" sz="2400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5" name="TextBox 39"/>
          <p:cNvSpPr txBox="1"/>
          <p:nvPr/>
        </p:nvSpPr>
        <p:spPr>
          <a:xfrm>
            <a:off x="4117975" y="1917700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印品黑体" panose="00000500000000000000" pitchFamily="2" charset="-122"/>
                <a:ea typeface="印品黑体" panose="00000500000000000000" pitchFamily="2" charset="-122"/>
              </a:rPr>
              <a:t>集要点</a:t>
            </a:r>
            <a:endParaRPr lang="zh-CN" altLang="en-US" sz="2400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78485" y="2296160"/>
            <a:ext cx="2530475" cy="2096135"/>
            <a:chOff x="2312" y="3703"/>
            <a:chExt cx="3985" cy="3301"/>
          </a:xfrm>
        </p:grpSpPr>
        <p:grpSp>
          <p:nvGrpSpPr>
            <p:cNvPr id="2" name="组合 1"/>
            <p:cNvGrpSpPr/>
            <p:nvPr/>
          </p:nvGrpSpPr>
          <p:grpSpPr>
            <a:xfrm>
              <a:off x="2312" y="3703"/>
              <a:ext cx="3164" cy="3301"/>
              <a:chOff x="1114718" y="1782188"/>
              <a:chExt cx="1506855" cy="1572101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1465238" y="1940303"/>
                <a:ext cx="1156335" cy="13006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335" b="1" dirty="0">
                    <a:solidFill>
                      <a:srgbClr val="3D589F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模块</a:t>
                </a:r>
                <a:endParaRPr lang="zh-CN" altLang="en-US" sz="5335" b="1" dirty="0">
                  <a:solidFill>
                    <a:srgbClr val="3D589F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  <a:p>
                <a:r>
                  <a:rPr lang="zh-CN" altLang="en-US" sz="5335" b="1" dirty="0">
                    <a:solidFill>
                      <a:srgbClr val="3D589F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导航</a:t>
                </a:r>
                <a:endParaRPr lang="zh-CN" altLang="en-US" sz="5335" b="1" dirty="0">
                  <a:solidFill>
                    <a:srgbClr val="3D589F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3" name="矩形 6"/>
              <p:cNvSpPr/>
              <p:nvPr/>
            </p:nvSpPr>
            <p:spPr>
              <a:xfrm>
                <a:off x="1114718" y="1782188"/>
                <a:ext cx="1506855" cy="1572101"/>
              </a:xfrm>
              <a:custGeom>
                <a:avLst/>
                <a:gdLst>
                  <a:gd name="connsiteX0" fmla="*/ 3164 w 3164"/>
                  <a:gd name="connsiteY0" fmla="*/ 2128 h 3301"/>
                  <a:gd name="connsiteX1" fmla="*/ 3162 w 3164"/>
                  <a:gd name="connsiteY1" fmla="*/ 3301 h 3301"/>
                  <a:gd name="connsiteX2" fmla="*/ 0 w 3164"/>
                  <a:gd name="connsiteY2" fmla="*/ 3301 h 3301"/>
                  <a:gd name="connsiteX3" fmla="*/ 0 w 3164"/>
                  <a:gd name="connsiteY3" fmla="*/ 0 h 3301"/>
                  <a:gd name="connsiteX4" fmla="*/ 3162 w 3164"/>
                  <a:gd name="connsiteY4" fmla="*/ 0 h 3301"/>
                  <a:gd name="connsiteX5" fmla="*/ 3160 w 3164"/>
                  <a:gd name="connsiteY5" fmla="*/ 1178 h 3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64" h="3301">
                    <a:moveTo>
                      <a:pt x="3164" y="2128"/>
                    </a:moveTo>
                    <a:lnTo>
                      <a:pt x="3162" y="3301"/>
                    </a:lnTo>
                    <a:lnTo>
                      <a:pt x="0" y="3301"/>
                    </a:lnTo>
                    <a:lnTo>
                      <a:pt x="0" y="0"/>
                    </a:lnTo>
                    <a:lnTo>
                      <a:pt x="3162" y="0"/>
                    </a:lnTo>
                    <a:cubicBezTo>
                      <a:pt x="3163" y="548"/>
                      <a:pt x="3160" y="1178"/>
                      <a:pt x="3160" y="1178"/>
                    </a:cubicBezTo>
                  </a:path>
                </a:pathLst>
              </a:custGeom>
              <a:noFill/>
              <a:ln w="57150">
                <a:solidFill>
                  <a:srgbClr val="3D589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2400" dirty="0">
                  <a:ea typeface="印品黑体" panose="00000500000000000000" pitchFamily="2" charset="-122"/>
                </a:endParaRPr>
              </a:p>
            </p:txBody>
          </p:sp>
        </p:grpSp>
        <p:sp>
          <p:nvSpPr>
            <p:cNvPr id="38" name="等腰三角形 37"/>
            <p:cNvSpPr/>
            <p:nvPr/>
          </p:nvSpPr>
          <p:spPr>
            <a:xfrm rot="5400000">
              <a:off x="5787" y="5127"/>
              <a:ext cx="567" cy="453"/>
            </a:xfrm>
            <a:prstGeom prst="triangle">
              <a:avLst/>
            </a:prstGeom>
            <a:solidFill>
              <a:srgbClr val="3D58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: 圆角 9"/>
          <p:cNvSpPr/>
          <p:nvPr/>
        </p:nvSpPr>
        <p:spPr>
          <a:xfrm>
            <a:off x="3261360" y="828067"/>
            <a:ext cx="768343" cy="768343"/>
          </a:xfrm>
          <a:prstGeom prst="ellipse">
            <a:avLst/>
          </a:prstGeom>
          <a:solidFill>
            <a:srgbClr val="3D58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ea typeface="印品黑体" panose="00000500000000000000" pitchFamily="2" charset="-122"/>
              </a:rPr>
              <a:t>01</a:t>
            </a:r>
            <a:endParaRPr lang="en-US" altLang="zh-CN" sz="2400" dirty="0">
              <a:solidFill>
                <a:srgbClr val="FFFFFF"/>
              </a:solidFill>
              <a:ea typeface="印品黑体" panose="00000500000000000000" pitchFamily="2" charset="-122"/>
            </a:endParaRPr>
          </a:p>
        </p:txBody>
      </p:sp>
      <p:sp>
        <p:nvSpPr>
          <p:cNvPr id="23" name="TextBox 39"/>
          <p:cNvSpPr txBox="1"/>
          <p:nvPr/>
        </p:nvSpPr>
        <p:spPr>
          <a:xfrm>
            <a:off x="4117975" y="982980"/>
            <a:ext cx="1097280" cy="4603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dirty="0">
                <a:latin typeface="印品黑体" panose="00000500000000000000" pitchFamily="2" charset="-122"/>
                <a:ea typeface="印品黑体" panose="00000500000000000000" pitchFamily="2" charset="-122"/>
                <a:sym typeface="+mn-ea"/>
              </a:rPr>
              <a:t>看头条</a:t>
            </a:r>
            <a:endParaRPr lang="zh-CN" altLang="en-US" sz="2400" dirty="0">
              <a:latin typeface="印品黑体" panose="00000500000000000000" pitchFamily="2" charset="-122"/>
              <a:ea typeface="印品黑体" panose="00000500000000000000" pitchFamily="2" charset="-122"/>
              <a:sym typeface="+mn-ea"/>
            </a:endParaRPr>
          </a:p>
        </p:txBody>
      </p:sp>
      <p:sp>
        <p:nvSpPr>
          <p:cNvPr id="36" name="TextBox 40"/>
          <p:cNvSpPr txBox="1"/>
          <p:nvPr/>
        </p:nvSpPr>
        <p:spPr>
          <a:xfrm>
            <a:off x="4029710" y="1375410"/>
            <a:ext cx="2874645" cy="542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65" dirty="0">
                <a:latin typeface="印品黑体" panose="00000500000000000000" pitchFamily="2" charset="-122"/>
                <a:ea typeface="印品黑体" panose="00000500000000000000" pitchFamily="2" charset="-122"/>
              </a:rPr>
              <a:t>作者专栏 文题解说 背景资料</a:t>
            </a:r>
            <a:r>
              <a:rPr lang="en-US" altLang="zh-CN" sz="1465" dirty="0"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 sz="1465" dirty="0">
                <a:latin typeface="印品黑体" panose="00000500000000000000" pitchFamily="2" charset="-122"/>
                <a:ea typeface="印品黑体" panose="00000500000000000000" pitchFamily="2" charset="-122"/>
              </a:rPr>
              <a:t>知识链接</a:t>
            </a:r>
            <a:endParaRPr lang="zh-CN" altLang="en-US" sz="1465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842500" y="124460"/>
            <a:ext cx="1997710" cy="575945"/>
          </a:xfrm>
          <a:prstGeom prst="rect">
            <a:avLst/>
          </a:prstGeom>
          <a:solidFill>
            <a:srgbClr val="3D589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D589F"/>
              </a:solidFill>
              <a:uFillTx/>
            </a:endParaRPr>
          </a:p>
        </p:txBody>
      </p:sp>
      <p:pic>
        <p:nvPicPr>
          <p:cNvPr id="4" name="图片 3" descr="未标题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4760" y="-78105"/>
            <a:ext cx="1695450" cy="906145"/>
          </a:xfrm>
          <a:prstGeom prst="rect">
            <a:avLst/>
          </a:prstGeom>
        </p:spPr>
      </p:pic>
      <p:sp>
        <p:nvSpPr>
          <p:cNvPr id="12" name="矩形: 圆角 11"/>
          <p:cNvSpPr/>
          <p:nvPr/>
        </p:nvSpPr>
        <p:spPr>
          <a:xfrm>
            <a:off x="3261360" y="2755900"/>
            <a:ext cx="768350" cy="766445"/>
          </a:xfrm>
          <a:prstGeom prst="ellipse">
            <a:avLst/>
          </a:prstGeom>
          <a:solidFill>
            <a:srgbClr val="3D58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ea typeface="印品黑体" panose="00000500000000000000" pitchFamily="2" charset="-122"/>
              </a:rPr>
              <a:t>05</a:t>
            </a:r>
            <a:endParaRPr lang="en-US" altLang="zh-CN" sz="2400" dirty="0">
              <a:solidFill>
                <a:srgbClr val="FFFFFF"/>
              </a:solidFill>
              <a:ea typeface="印品黑体" panose="00000500000000000000" pitchFamily="2" charset="-122"/>
            </a:endParaRPr>
          </a:p>
        </p:txBody>
      </p:sp>
      <p:sp>
        <p:nvSpPr>
          <p:cNvPr id="11" name="TextBox 40"/>
          <p:cNvSpPr txBox="1"/>
          <p:nvPr/>
        </p:nvSpPr>
        <p:spPr>
          <a:xfrm>
            <a:off x="4064635" y="2333625"/>
            <a:ext cx="2763520" cy="542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65" dirty="0">
                <a:latin typeface="印品黑体" panose="00000500000000000000" pitchFamily="2" charset="-122"/>
                <a:ea typeface="印品黑体" panose="00000500000000000000" pitchFamily="2" charset="-122"/>
              </a:rPr>
              <a:t>主题解读 特色总结 重点难点 情境探究 对比分析</a:t>
            </a:r>
            <a:endParaRPr lang="zh-CN" altLang="en-US" sz="1465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7" name="矩形: 圆角 12"/>
          <p:cNvSpPr/>
          <p:nvPr/>
        </p:nvSpPr>
        <p:spPr>
          <a:xfrm>
            <a:off x="7244715" y="2684288"/>
            <a:ext cx="768343" cy="76834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ea typeface="印品黑体" panose="00000500000000000000" pitchFamily="2" charset="-122"/>
              </a:rPr>
              <a:t>06</a:t>
            </a:r>
            <a:endParaRPr lang="en-US" altLang="zh-CN" sz="2400" dirty="0">
              <a:solidFill>
                <a:srgbClr val="FFFFFF"/>
              </a:solidFill>
              <a:ea typeface="印品黑体" panose="00000500000000000000" pitchFamily="2" charset="-122"/>
            </a:endParaRPr>
          </a:p>
        </p:txBody>
      </p:sp>
      <p:sp>
        <p:nvSpPr>
          <p:cNvPr id="9" name="矩形: 圆角 11"/>
          <p:cNvSpPr/>
          <p:nvPr/>
        </p:nvSpPr>
        <p:spPr>
          <a:xfrm>
            <a:off x="3284216" y="3790316"/>
            <a:ext cx="768350" cy="766445"/>
          </a:xfrm>
          <a:prstGeom prst="ellipse">
            <a:avLst/>
          </a:prstGeom>
          <a:solidFill>
            <a:srgbClr val="3D58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ea typeface="印品黑体" panose="00000500000000000000" pitchFamily="2" charset="-122"/>
              </a:rPr>
              <a:t>07</a:t>
            </a:r>
            <a:endParaRPr lang="en-US" altLang="zh-CN" sz="2400" dirty="0">
              <a:solidFill>
                <a:srgbClr val="FFFFFF"/>
              </a:solidFill>
              <a:ea typeface="印品黑体" panose="00000500000000000000" pitchFamily="2" charset="-122"/>
            </a:endParaRPr>
          </a:p>
        </p:txBody>
      </p:sp>
      <p:sp>
        <p:nvSpPr>
          <p:cNvPr id="13" name="TextBox 39"/>
          <p:cNvSpPr txBox="1"/>
          <p:nvPr/>
        </p:nvSpPr>
        <p:spPr>
          <a:xfrm>
            <a:off x="8150860" y="1846580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印品黑体" panose="00000500000000000000" pitchFamily="2" charset="-122"/>
                <a:ea typeface="印品黑体" panose="00000500000000000000" pitchFamily="2" charset="-122"/>
              </a:rPr>
              <a:t>晒清单</a:t>
            </a:r>
            <a:endParaRPr lang="zh-CN" altLang="en-US" sz="2400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4" name="TextBox 40"/>
          <p:cNvSpPr txBox="1"/>
          <p:nvPr/>
        </p:nvSpPr>
        <p:spPr>
          <a:xfrm>
            <a:off x="8150860" y="2261870"/>
            <a:ext cx="3837940" cy="543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65" dirty="0">
                <a:latin typeface="印品黑体" panose="00000500000000000000" pitchFamily="2" charset="-122"/>
                <a:ea typeface="印品黑体" panose="00000500000000000000" pitchFamily="2" charset="-122"/>
              </a:rPr>
              <a:t>字音 通假字 古今异义 一词多义 词类活用 文言句式 文化常识 成语积累</a:t>
            </a:r>
            <a:endParaRPr lang="zh-CN" altLang="en-US" sz="1465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5" name="TextBox 39"/>
          <p:cNvSpPr txBox="1"/>
          <p:nvPr/>
        </p:nvSpPr>
        <p:spPr>
          <a:xfrm>
            <a:off x="4117975" y="2940685"/>
            <a:ext cx="3126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印品黑体" panose="00000500000000000000" pitchFamily="2" charset="-122"/>
                <a:ea typeface="印品黑体" panose="00000500000000000000" pitchFamily="2" charset="-122"/>
              </a:rPr>
              <a:t>戳考点</a:t>
            </a:r>
            <a:endParaRPr lang="zh-CN" altLang="en-US" sz="2400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7" name="TextBox 39"/>
          <p:cNvSpPr txBox="1"/>
          <p:nvPr/>
        </p:nvSpPr>
        <p:spPr>
          <a:xfrm>
            <a:off x="8150860" y="2838450"/>
            <a:ext cx="10972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印品黑体" panose="00000500000000000000" pitchFamily="2" charset="-122"/>
                <a:ea typeface="印品黑体" panose="00000500000000000000" pitchFamily="2" charset="-122"/>
              </a:rPr>
              <a:t>刷素养</a:t>
            </a:r>
            <a:endParaRPr lang="zh-CN" altLang="en-US" sz="2400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8" name="TextBox 40"/>
          <p:cNvSpPr txBox="1"/>
          <p:nvPr/>
        </p:nvSpPr>
        <p:spPr>
          <a:xfrm>
            <a:off x="8150860" y="3257550"/>
            <a:ext cx="2647315" cy="316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1465" dirty="0">
                <a:latin typeface="印品黑体" panose="00000500000000000000" pitchFamily="2" charset="-122"/>
                <a:ea typeface="印品黑体" panose="00000500000000000000" pitchFamily="2" charset="-122"/>
              </a:rPr>
              <a:t>文言基础知识 古代诗歌阅读</a:t>
            </a:r>
            <a:endParaRPr lang="zh-CN" sz="1465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0" name="TextBox 39"/>
          <p:cNvSpPr txBox="1"/>
          <p:nvPr/>
        </p:nvSpPr>
        <p:spPr>
          <a:xfrm>
            <a:off x="4109720" y="3899535"/>
            <a:ext cx="28308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印品黑体" panose="00000500000000000000" pitchFamily="2" charset="-122"/>
                <a:ea typeface="印品黑体" panose="00000500000000000000" pitchFamily="2" charset="-122"/>
                <a:sym typeface="+mn-ea"/>
              </a:rPr>
              <a:t>典藏馆</a:t>
            </a:r>
            <a:r>
              <a:rPr lang="en-US" altLang="zh-CN" sz="2400" dirty="0">
                <a:latin typeface="印品黑体" panose="00000500000000000000" pitchFamily="2" charset="-122"/>
                <a:ea typeface="印品黑体" panose="00000500000000000000" pitchFamily="2" charset="-122"/>
                <a:sym typeface="+mn-ea"/>
              </a:rPr>
              <a:t>·</a:t>
            </a:r>
            <a:r>
              <a:rPr lang="zh-CN" altLang="en-US" sz="2400" dirty="0">
                <a:latin typeface="印品黑体" panose="00000500000000000000" pitchFamily="2" charset="-122"/>
                <a:ea typeface="印品黑体" panose="00000500000000000000" pitchFamily="2" charset="-122"/>
                <a:sym typeface="+mn-ea"/>
              </a:rPr>
              <a:t>文常新知</a:t>
            </a:r>
            <a:endParaRPr lang="en-US" altLang="zh-CN" sz="2400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1" name="TextBox 40"/>
          <p:cNvSpPr txBox="1"/>
          <p:nvPr/>
        </p:nvSpPr>
        <p:spPr>
          <a:xfrm>
            <a:off x="3992238" y="3388561"/>
            <a:ext cx="2806700" cy="316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65" dirty="0"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 sz="1465" dirty="0">
                <a:latin typeface="印品黑体" panose="00000500000000000000" pitchFamily="2" charset="-122"/>
                <a:ea typeface="印品黑体" panose="00000500000000000000" pitchFamily="2" charset="-122"/>
              </a:rPr>
              <a:t>考点解读 考法突破 </a:t>
            </a:r>
            <a:r>
              <a:rPr lang="en-US" altLang="zh-CN" sz="1465" dirty="0"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 sz="1465" dirty="0">
                <a:latin typeface="印品黑体" panose="00000500000000000000" pitchFamily="2" charset="-122"/>
                <a:ea typeface="印品黑体" panose="00000500000000000000" pitchFamily="2" charset="-122"/>
              </a:rPr>
              <a:t>典题例解</a:t>
            </a:r>
            <a:endParaRPr lang="zh-CN" altLang="en-US" sz="1465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pic>
        <p:nvPicPr>
          <p:cNvPr id="1025" name="Picture 1" descr="page131image1604093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000" cy="114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文本框 15"/>
          <p:cNvSpPr txBox="1"/>
          <p:nvPr/>
        </p:nvSpPr>
        <p:spPr>
          <a:xfrm>
            <a:off x="4224020" y="4293235"/>
            <a:ext cx="4418965" cy="852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65" dirty="0">
                <a:latin typeface="印品黑体" panose="00000500000000000000" pitchFamily="2" charset="-122"/>
                <a:ea typeface="印品黑体" panose="00000500000000000000" pitchFamily="2" charset="-122"/>
              </a:rPr>
              <a:t>古代年龄称谓</a:t>
            </a:r>
            <a:endParaRPr lang="zh-CN" altLang="en-US" sz="1465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2" name="矩形: 圆角 12"/>
          <p:cNvSpPr/>
          <p:nvPr>
            <p:custDataLst>
              <p:tags r:id="rId3"/>
            </p:custDataLst>
          </p:nvPr>
        </p:nvSpPr>
        <p:spPr>
          <a:xfrm>
            <a:off x="7256145" y="3789045"/>
            <a:ext cx="792480" cy="71564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dirty="0">
                <a:solidFill>
                  <a:srgbClr val="FFFFFF"/>
                </a:solidFill>
                <a:ea typeface="印品黑体" panose="00000500000000000000" pitchFamily="2" charset="-122"/>
              </a:rPr>
              <a:t>08</a:t>
            </a:r>
            <a:endParaRPr lang="en-US" altLang="zh-CN" sz="2400" dirty="0">
              <a:solidFill>
                <a:srgbClr val="FFFFFF"/>
              </a:solidFill>
              <a:ea typeface="印品黑体" panose="00000500000000000000" pitchFamily="2" charset="-122"/>
            </a:endParaRPr>
          </a:p>
        </p:txBody>
      </p:sp>
      <p:sp>
        <p:nvSpPr>
          <p:cNvPr id="24" name="TextBox 39"/>
          <p:cNvSpPr txBox="1"/>
          <p:nvPr>
            <p:custDataLst>
              <p:tags r:id="rId4"/>
            </p:custDataLst>
          </p:nvPr>
        </p:nvSpPr>
        <p:spPr>
          <a:xfrm>
            <a:off x="8112125" y="3789045"/>
            <a:ext cx="29692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dirty="0">
                <a:latin typeface="印品黑体" panose="00000500000000000000" pitchFamily="2" charset="-122"/>
                <a:ea typeface="印品黑体" panose="00000500000000000000" pitchFamily="2" charset="-122"/>
                <a:sym typeface="+mn-ea"/>
              </a:rPr>
              <a:t>人物志·知人论世</a:t>
            </a:r>
            <a:endParaRPr lang="zh-CN" altLang="en-US" sz="2400" dirty="0">
              <a:latin typeface="印品黑体" panose="00000500000000000000" pitchFamily="2" charset="-122"/>
              <a:ea typeface="印品黑体" panose="00000500000000000000" pitchFamily="2" charset="-122"/>
              <a:sym typeface="+mn-ea"/>
            </a:endParaRPr>
          </a:p>
        </p:txBody>
      </p:sp>
      <p:sp>
        <p:nvSpPr>
          <p:cNvPr id="25" name="TextBox 40"/>
          <p:cNvSpPr txBox="1"/>
          <p:nvPr>
            <p:custDataLst>
              <p:tags r:id="rId5"/>
            </p:custDataLst>
          </p:nvPr>
        </p:nvSpPr>
        <p:spPr>
          <a:xfrm>
            <a:off x="8203565" y="4300220"/>
            <a:ext cx="2556510" cy="3663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1465" dirty="0">
                <a:latin typeface="印品黑体" panose="00000500000000000000" pitchFamily="2" charset="-122"/>
                <a:ea typeface="印品黑体" panose="00000500000000000000" pitchFamily="2" charset="-122"/>
              </a:rPr>
              <a:t>古今对屈原的评价</a:t>
            </a:r>
            <a:endParaRPr lang="zh-CN" sz="1465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7" name="矩形: 圆角 11"/>
          <p:cNvSpPr/>
          <p:nvPr>
            <p:custDataLst>
              <p:tags r:id="rId6"/>
            </p:custDataLst>
          </p:nvPr>
        </p:nvSpPr>
        <p:spPr>
          <a:xfrm>
            <a:off x="3261995" y="4793615"/>
            <a:ext cx="790575" cy="727075"/>
          </a:xfrm>
          <a:prstGeom prst="ellipse">
            <a:avLst/>
          </a:prstGeom>
          <a:solidFill>
            <a:srgbClr val="3D58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dirty="0">
                <a:solidFill>
                  <a:srgbClr val="FFFFFF"/>
                </a:solidFill>
                <a:ea typeface="印品黑体" panose="00000500000000000000" pitchFamily="2" charset="-122"/>
              </a:rPr>
              <a:t>09</a:t>
            </a:r>
            <a:endParaRPr lang="en-US" altLang="zh-CN" sz="2400" dirty="0">
              <a:solidFill>
                <a:srgbClr val="FFFFFF"/>
              </a:solidFill>
              <a:ea typeface="印品黑体" panose="00000500000000000000" pitchFamily="2" charset="-122"/>
            </a:endParaRPr>
          </a:p>
        </p:txBody>
      </p:sp>
      <p:sp>
        <p:nvSpPr>
          <p:cNvPr id="28" name="TextBox 39"/>
          <p:cNvSpPr txBox="1"/>
          <p:nvPr>
            <p:custDataLst>
              <p:tags r:id="rId7"/>
            </p:custDataLst>
          </p:nvPr>
        </p:nvSpPr>
        <p:spPr>
          <a:xfrm>
            <a:off x="4107815" y="4869180"/>
            <a:ext cx="2969895" cy="6038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 dirty="0">
                <a:latin typeface="印品黑体" panose="00000500000000000000" pitchFamily="2" charset="-122"/>
                <a:ea typeface="印品黑体" panose="00000500000000000000" pitchFamily="2" charset="-122"/>
              </a:rPr>
              <a:t>素材范·学以致用</a:t>
            </a:r>
            <a:endParaRPr lang="en-US" altLang="zh-CN" sz="2400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9" name="TextBox 40"/>
          <p:cNvSpPr txBox="1"/>
          <p:nvPr>
            <p:custDataLst>
              <p:tags r:id="rId8"/>
            </p:custDataLst>
          </p:nvPr>
        </p:nvSpPr>
        <p:spPr>
          <a:xfrm>
            <a:off x="4140200" y="5050155"/>
            <a:ext cx="2785745" cy="5588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465" dirty="0"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endParaRPr lang="zh-CN" altLang="en-US" sz="1465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0" name="TextBox 40"/>
          <p:cNvSpPr txBox="1"/>
          <p:nvPr>
            <p:custDataLst>
              <p:tags r:id="rId9"/>
            </p:custDataLst>
          </p:nvPr>
        </p:nvSpPr>
        <p:spPr>
          <a:xfrm>
            <a:off x="4224020" y="5281930"/>
            <a:ext cx="2711450" cy="4883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465" dirty="0">
                <a:latin typeface="印品黑体" panose="00000500000000000000" pitchFamily="2" charset="-122"/>
                <a:ea typeface="印品黑体" panose="00000500000000000000" pitchFamily="2" charset="-122"/>
              </a:rPr>
              <a:t>氓  屈原精神</a:t>
            </a:r>
            <a:endParaRPr lang="zh-CN" altLang="en-US" sz="1465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3" name="TextBox 39"/>
          <p:cNvSpPr txBox="1"/>
          <p:nvPr>
            <p:custDataLst>
              <p:tags r:id="rId10"/>
            </p:custDataLst>
          </p:nvPr>
        </p:nvSpPr>
        <p:spPr>
          <a:xfrm flipH="1">
            <a:off x="8207375" y="4792345"/>
            <a:ext cx="2994025" cy="5886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 dirty="0">
                <a:latin typeface="印品黑体" panose="00000500000000000000" pitchFamily="2" charset="-122"/>
                <a:ea typeface="印品黑体" panose="00000500000000000000" pitchFamily="2" charset="-122"/>
              </a:rPr>
              <a:t>句子迷·笔有千钧</a:t>
            </a:r>
            <a:endParaRPr lang="en-US" altLang="zh-CN" sz="2400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7" name="TextBox 40"/>
          <p:cNvSpPr txBox="1"/>
          <p:nvPr>
            <p:custDataLst>
              <p:tags r:id="rId11"/>
            </p:custDataLst>
          </p:nvPr>
        </p:nvSpPr>
        <p:spPr>
          <a:xfrm>
            <a:off x="8150860" y="5274945"/>
            <a:ext cx="2792730" cy="3702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1465" dirty="0">
                <a:latin typeface="印品黑体" panose="00000500000000000000" pitchFamily="2" charset="-122"/>
                <a:ea typeface="印品黑体" panose="00000500000000000000" pitchFamily="2" charset="-122"/>
              </a:rPr>
              <a:t>《诗经》佳句选：字字皆动人，句句是人生</a:t>
            </a:r>
            <a:r>
              <a:rPr lang="en-US" altLang="zh-CN" sz="1465" dirty="0"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endParaRPr lang="en-US" altLang="zh-CN" sz="1465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r>
              <a:rPr lang="zh-CN" sz="1465" dirty="0">
                <a:latin typeface="印品黑体" panose="00000500000000000000" pitchFamily="2" charset="-122"/>
                <a:ea typeface="印品黑体" panose="00000500000000000000" pitchFamily="2" charset="-122"/>
              </a:rPr>
              <a:t>屈原经典诗句</a:t>
            </a:r>
            <a:endParaRPr lang="zh-CN" sz="1465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4" name="TextBox 40"/>
          <p:cNvSpPr txBox="1"/>
          <p:nvPr>
            <p:custDataLst>
              <p:tags r:id="rId12"/>
            </p:custDataLst>
          </p:nvPr>
        </p:nvSpPr>
        <p:spPr>
          <a:xfrm>
            <a:off x="8203565" y="1423670"/>
            <a:ext cx="2874645" cy="316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65" dirty="0">
                <a:latin typeface="印品黑体" panose="00000500000000000000" pitchFamily="2" charset="-122"/>
                <a:ea typeface="印品黑体" panose="00000500000000000000" pitchFamily="2" charset="-122"/>
              </a:rPr>
              <a:t>品读原文</a:t>
            </a:r>
            <a:r>
              <a:rPr lang="en-US" altLang="zh-CN" sz="1465" dirty="0"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 sz="1465" dirty="0">
                <a:latin typeface="印品黑体" panose="00000500000000000000" pitchFamily="2" charset="-122"/>
                <a:ea typeface="印品黑体" panose="00000500000000000000" pitchFamily="2" charset="-122"/>
              </a:rPr>
              <a:t>理解课文与默写</a:t>
            </a:r>
            <a:endParaRPr lang="zh-CN" altLang="en-US" sz="1465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40" name="矩形: 圆角 12"/>
          <p:cNvSpPr/>
          <p:nvPr>
            <p:custDataLst>
              <p:tags r:id="rId13"/>
            </p:custDataLst>
          </p:nvPr>
        </p:nvSpPr>
        <p:spPr>
          <a:xfrm>
            <a:off x="7263130" y="4805045"/>
            <a:ext cx="792480" cy="71564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dirty="0">
                <a:solidFill>
                  <a:srgbClr val="FFFFFF"/>
                </a:solidFill>
                <a:ea typeface="印品黑体" panose="00000500000000000000" pitchFamily="2" charset="-122"/>
              </a:rPr>
              <a:t>10</a:t>
            </a:r>
            <a:endParaRPr lang="en-US" altLang="zh-CN" sz="2400" dirty="0">
              <a:solidFill>
                <a:srgbClr val="FFFFFF"/>
              </a:solidFill>
              <a:ea typeface="印品黑体" panose="000005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9842500" y="124460"/>
            <a:ext cx="1997710" cy="575945"/>
          </a:xfrm>
          <a:prstGeom prst="rect">
            <a:avLst/>
          </a:prstGeom>
          <a:solidFill>
            <a:srgbClr val="3D589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D589F"/>
              </a:solidFill>
              <a:uFillTx/>
            </a:endParaRPr>
          </a:p>
        </p:txBody>
      </p:sp>
      <p:pic>
        <p:nvPicPr>
          <p:cNvPr id="13" name="图片 12" descr="未标题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4760" y="-78105"/>
            <a:ext cx="1695450" cy="90614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772160" y="1059180"/>
            <a:ext cx="3568065" cy="548005"/>
            <a:chOff x="1216" y="1668"/>
            <a:chExt cx="5619" cy="863"/>
          </a:xfrm>
        </p:grpSpPr>
        <p:sp>
          <p:nvSpPr>
            <p:cNvPr id="9" name="文本框 8"/>
            <p:cNvSpPr txBox="1"/>
            <p:nvPr/>
          </p:nvSpPr>
          <p:spPr>
            <a:xfrm>
              <a:off x="2182" y="1791"/>
              <a:ext cx="465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rgbClr val="3D589F"/>
                  </a:solidFill>
                </a:rPr>
                <a:t>刷素养</a:t>
              </a:r>
              <a:endParaRPr lang="zh-CN" altLang="en-US" sz="2400">
                <a:solidFill>
                  <a:srgbClr val="3D589F"/>
                </a:solidFill>
              </a:endParaRPr>
            </a:p>
          </p:txBody>
        </p:sp>
        <p:pic>
          <p:nvPicPr>
            <p:cNvPr id="14" name="图片 13" descr="模板图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16" y="1668"/>
              <a:ext cx="869" cy="863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622935" y="1556385"/>
            <a:ext cx="106241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dirty="0">
                <a:sym typeface="+mn-ea"/>
              </a:rPr>
              <a:t>文言文基础知识</a:t>
            </a:r>
            <a:endParaRPr lang="zh-CN" dirty="0"/>
          </a:p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dirty="0"/>
          </a:p>
        </p:txBody>
      </p:sp>
      <p:sp>
        <p:nvSpPr>
          <p:cNvPr id="17" name="文本框 16"/>
          <p:cNvSpPr txBox="1"/>
          <p:nvPr/>
        </p:nvSpPr>
        <p:spPr>
          <a:xfrm>
            <a:off x="501650" y="1991995"/>
            <a:ext cx="10745470" cy="3891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l">
              <a:lnSpc>
                <a:spcPct val="150000"/>
              </a:lnSpc>
              <a:buClrTx/>
              <a:buSzTx/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dirty="0"/>
              <a:t>1．下列句子中，加点的词语解释有误的一项是(　　)</a:t>
            </a:r>
            <a:endParaRPr dirty="0"/>
          </a:p>
          <a:p>
            <a:pPr indent="457200" algn="l">
              <a:lnSpc>
                <a:spcPct val="150000"/>
              </a:lnSpc>
              <a:buClrTx/>
              <a:buSzTx/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dirty="0"/>
              <a:t>A．氓之蚩蚩</a:t>
            </a:r>
            <a:r>
              <a:rPr lang="zh-CN" dirty="0"/>
              <a:t>（</a:t>
            </a:r>
            <a:r>
              <a:rPr dirty="0"/>
              <a:t>忠厚的样子</a:t>
            </a:r>
            <a:r>
              <a:rPr lang="zh-CN" dirty="0"/>
              <a:t>）</a:t>
            </a:r>
            <a:r>
              <a:rPr dirty="0"/>
              <a:t>　 匪来贸丝</a:t>
            </a:r>
            <a:r>
              <a:rPr lang="zh-CN" dirty="0"/>
              <a:t>（</a:t>
            </a:r>
            <a:r>
              <a:rPr dirty="0"/>
              <a:t>交易，交换</a:t>
            </a:r>
            <a:r>
              <a:rPr lang="zh-CN" dirty="0"/>
              <a:t>）</a:t>
            </a:r>
            <a:endParaRPr dirty="0"/>
          </a:p>
          <a:p>
            <a:pPr indent="457200" algn="l">
              <a:lnSpc>
                <a:spcPct val="150000"/>
              </a:lnSpc>
              <a:buClrTx/>
              <a:buSzTx/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dirty="0"/>
              <a:t>B．匪我愆期</a:t>
            </a:r>
            <a:r>
              <a:rPr lang="zh-CN" dirty="0"/>
              <a:t>（</a:t>
            </a:r>
            <a:r>
              <a:rPr dirty="0"/>
              <a:t>拖延</a:t>
            </a:r>
            <a:r>
              <a:rPr lang="zh-CN" dirty="0"/>
              <a:t>）</a:t>
            </a:r>
            <a:r>
              <a:rPr lang="en-US" dirty="0"/>
              <a:t>    </a:t>
            </a:r>
            <a:r>
              <a:rPr dirty="0"/>
              <a:t>将子无怒</a:t>
            </a:r>
            <a:r>
              <a:rPr lang="zh-CN" dirty="0"/>
              <a:t>（</a:t>
            </a:r>
            <a:r>
              <a:rPr dirty="0"/>
              <a:t>愿，请</a:t>
            </a:r>
            <a:r>
              <a:rPr lang="zh-CN" dirty="0"/>
              <a:t>）</a:t>
            </a:r>
            <a:endParaRPr dirty="0"/>
          </a:p>
          <a:p>
            <a:pPr indent="457200" algn="l">
              <a:lnSpc>
                <a:spcPct val="150000"/>
              </a:lnSpc>
              <a:buClrTx/>
              <a:buSzTx/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dirty="0"/>
              <a:t>C．无与士耽</a:t>
            </a:r>
            <a:r>
              <a:rPr lang="zh-CN" dirty="0"/>
              <a:t>（</a:t>
            </a:r>
            <a:r>
              <a:rPr dirty="0"/>
              <a:t>耽误</a:t>
            </a:r>
            <a:r>
              <a:rPr lang="zh-CN" dirty="0"/>
              <a:t>）</a:t>
            </a:r>
            <a:r>
              <a:rPr lang="en-US" dirty="0"/>
              <a:t>    </a:t>
            </a:r>
            <a:r>
              <a:rPr dirty="0"/>
              <a:t>言既遂矣</a:t>
            </a:r>
            <a:r>
              <a:rPr lang="zh-CN" dirty="0"/>
              <a:t>（</a:t>
            </a:r>
            <a:r>
              <a:rPr dirty="0"/>
              <a:t>如愿</a:t>
            </a:r>
            <a:r>
              <a:rPr lang="zh-CN" dirty="0"/>
              <a:t>）</a:t>
            </a:r>
            <a:endParaRPr dirty="0"/>
          </a:p>
          <a:p>
            <a:pPr indent="457200" algn="l">
              <a:lnSpc>
                <a:spcPct val="150000"/>
              </a:lnSpc>
              <a:buClrTx/>
              <a:buSzTx/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dirty="0"/>
              <a:t>D．謇朝谇而夕替</a:t>
            </a:r>
            <a:r>
              <a:rPr lang="zh-CN" dirty="0"/>
              <a:t>（</a:t>
            </a:r>
            <a:r>
              <a:rPr dirty="0"/>
              <a:t>废弃</a:t>
            </a:r>
            <a:r>
              <a:rPr lang="zh-CN" dirty="0"/>
              <a:t>）</a:t>
            </a:r>
            <a:r>
              <a:rPr lang="en-US" dirty="0"/>
              <a:t>    </a:t>
            </a:r>
            <a:r>
              <a:rPr dirty="0"/>
              <a:t>忍尤而攘诟</a:t>
            </a:r>
            <a:r>
              <a:rPr lang="zh-CN" dirty="0"/>
              <a:t>（</a:t>
            </a:r>
            <a:r>
              <a:rPr dirty="0"/>
              <a:t>责骂</a:t>
            </a:r>
            <a:r>
              <a:rPr lang="zh-CN" dirty="0"/>
              <a:t>）</a:t>
            </a:r>
            <a:endParaRPr lang="zh-CN" dirty="0"/>
          </a:p>
        </p:txBody>
      </p:sp>
      <p:sp>
        <p:nvSpPr>
          <p:cNvPr id="18" name="文本框 17"/>
          <p:cNvSpPr txBox="1"/>
          <p:nvPr/>
        </p:nvSpPr>
        <p:spPr>
          <a:xfrm>
            <a:off x="5880100" y="2132965"/>
            <a:ext cx="2336800" cy="4819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dirty="0">
                <a:solidFill>
                  <a:srgbClr val="0070C0"/>
                </a:solidFill>
              </a:rPr>
              <a:t>C</a:t>
            </a:r>
            <a:r>
              <a:rPr lang="zh-CN" altLang="en-US"/>
              <a:t>　</a:t>
            </a: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983615" y="4725035"/>
            <a:ext cx="6796405" cy="6445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buClrTx/>
              <a:buSzTx/>
              <a:buFontTx/>
            </a:pPr>
            <a:r>
              <a:t>【解析】本题考查理解常见文言实词在文中的含义的能力。C项，“耽”，沉溺、沉醉。</a:t>
            </a:r>
          </a:p>
        </p:txBody>
      </p:sp>
      <p:sp>
        <p:nvSpPr>
          <p:cNvPr id="20" name="文本框 19"/>
          <p:cNvSpPr txBox="1"/>
          <p:nvPr>
            <p:custDataLst>
              <p:tags r:id="rId3"/>
            </p:custDataLst>
          </p:nvPr>
        </p:nvSpPr>
        <p:spPr>
          <a:xfrm flipH="1">
            <a:off x="1788795" y="2734945"/>
            <a:ext cx="238760" cy="26987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4"/>
            </p:custDataLst>
          </p:nvPr>
        </p:nvSpPr>
        <p:spPr>
          <a:xfrm>
            <a:off x="2027555" y="2734310"/>
            <a:ext cx="314325" cy="27813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5"/>
            </p:custDataLst>
          </p:nvPr>
        </p:nvSpPr>
        <p:spPr>
          <a:xfrm flipH="1" flipV="1">
            <a:off x="1847850" y="3118485"/>
            <a:ext cx="351790" cy="3854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6"/>
            </p:custDataLst>
          </p:nvPr>
        </p:nvSpPr>
        <p:spPr>
          <a:xfrm flipH="1">
            <a:off x="2063750" y="3573145"/>
            <a:ext cx="287655" cy="36893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7"/>
            </p:custDataLst>
          </p:nvPr>
        </p:nvSpPr>
        <p:spPr>
          <a:xfrm>
            <a:off x="3432175" y="3118485"/>
            <a:ext cx="318135" cy="27305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8"/>
            </p:custDataLst>
          </p:nvPr>
        </p:nvSpPr>
        <p:spPr>
          <a:xfrm flipH="1">
            <a:off x="2495550" y="3942080"/>
            <a:ext cx="492125" cy="31559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9"/>
            </p:custDataLst>
          </p:nvPr>
        </p:nvSpPr>
        <p:spPr>
          <a:xfrm flipV="1">
            <a:off x="4582795" y="2637155"/>
            <a:ext cx="432435" cy="42037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10"/>
            </p:custDataLst>
          </p:nvPr>
        </p:nvSpPr>
        <p:spPr>
          <a:xfrm flipH="1" flipV="1">
            <a:off x="3862705" y="3501390"/>
            <a:ext cx="440055" cy="4368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11"/>
            </p:custDataLst>
          </p:nvPr>
        </p:nvSpPr>
        <p:spPr>
          <a:xfrm flipH="1">
            <a:off x="4150995" y="3942080"/>
            <a:ext cx="401320" cy="41148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9" grpId="0"/>
      <p:bldP spid="19" grpId="1"/>
      <p:bldP spid="20" grpId="1"/>
      <p:bldP spid="21" grpId="1"/>
      <p:bldP spid="22" grpId="1"/>
      <p:bldP spid="23" grpId="1"/>
      <p:bldP spid="24" grpId="1"/>
      <p:bldP spid="25" grpId="1"/>
      <p:bldP spid="26" grpId="1"/>
      <p:bldP spid="27" grpId="1"/>
      <p:bldP spid="2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695325" y="1196975"/>
            <a:ext cx="10344785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dirty="0"/>
              <a:t>2．下列句子中，没有通假字的一项是(　　)</a:t>
            </a:r>
            <a:endParaRPr dirty="0"/>
          </a:p>
          <a:p>
            <a:pPr>
              <a:lnSpc>
                <a:spcPct val="150000"/>
              </a:lnSpc>
            </a:pPr>
            <a:r>
              <a:rPr dirty="0"/>
              <a:t>A．于嗟鸠兮，无食桑葚</a:t>
            </a:r>
            <a:endParaRPr dirty="0"/>
          </a:p>
          <a:p>
            <a:pPr>
              <a:lnSpc>
                <a:spcPct val="150000"/>
              </a:lnSpc>
            </a:pPr>
            <a:r>
              <a:rPr dirty="0"/>
              <a:t>B．士之耽兮，犹可说也</a:t>
            </a:r>
            <a:endParaRPr dirty="0"/>
          </a:p>
          <a:p>
            <a:pPr>
              <a:lnSpc>
                <a:spcPct val="150000"/>
              </a:lnSpc>
            </a:pPr>
            <a:r>
              <a:rPr dirty="0"/>
              <a:t>C．固时俗之工巧兮，偭规矩而改错</a:t>
            </a:r>
            <a:endParaRPr dirty="0"/>
          </a:p>
          <a:p>
            <a:pPr>
              <a:lnSpc>
                <a:spcPct val="150000"/>
              </a:lnSpc>
            </a:pPr>
            <a:r>
              <a:rPr dirty="0"/>
              <a:t>D．虽体解吾犹未变兮，岂余心之可惩</a:t>
            </a:r>
            <a:endParaRPr dirty="0"/>
          </a:p>
        </p:txBody>
      </p:sp>
      <p:sp>
        <p:nvSpPr>
          <p:cNvPr id="12" name="矩形 11"/>
          <p:cNvSpPr/>
          <p:nvPr/>
        </p:nvSpPr>
        <p:spPr>
          <a:xfrm>
            <a:off x="9842500" y="124460"/>
            <a:ext cx="1997710" cy="575945"/>
          </a:xfrm>
          <a:prstGeom prst="rect">
            <a:avLst/>
          </a:prstGeom>
          <a:solidFill>
            <a:srgbClr val="3D589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D589F"/>
              </a:solidFill>
              <a:uFillTx/>
            </a:endParaRPr>
          </a:p>
        </p:txBody>
      </p:sp>
      <p:pic>
        <p:nvPicPr>
          <p:cNvPr id="13" name="图片 12" descr="未标题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4760" y="-78105"/>
            <a:ext cx="1695450" cy="90614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728210" y="1341120"/>
            <a:ext cx="567055" cy="5143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dirty="0">
                <a:solidFill>
                  <a:srgbClr val="0070C0"/>
                </a:solidFill>
              </a:rPr>
              <a:t>D</a:t>
            </a:r>
            <a:endParaRPr lang="en-US" altLang="zh-CN" b="1">
              <a:solidFill>
                <a:schemeClr val="accent6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95325" y="3717290"/>
            <a:ext cx="7984490" cy="71691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266700"/>
            <a:r>
              <a:rPr lang="zh-CN" b="0">
                <a:ea typeface="宋体" panose="02010600030101010101" pitchFamily="2" charset="-122"/>
              </a:rPr>
              <a:t>【</a:t>
            </a:r>
            <a:r>
              <a:rPr b="0"/>
              <a:t>解析</a:t>
            </a:r>
            <a:r>
              <a:rPr lang="zh-CN" b="0">
                <a:ea typeface="宋体" panose="02010600030101010101" pitchFamily="2" charset="-122"/>
              </a:rPr>
              <a:t>】</a:t>
            </a:r>
            <a:r>
              <a:rPr lang="zh-CN" b="0">
                <a:cs typeface="楷体_GB2312" charset="0"/>
              </a:rPr>
              <a:t>本题考查理解常见文言实词在文中的含义的能</a:t>
            </a:r>
            <a:r>
              <a:rPr lang="zh-CN" b="0">
                <a:latin typeface="Times New Roman" panose="02020603050405020304" charset="0"/>
                <a:cs typeface="楷体_GB2312" charset="0"/>
              </a:rPr>
              <a:t>力。</a:t>
            </a:r>
            <a:r>
              <a:rPr lang="en-US" b="0">
                <a:latin typeface="Times New Roman" panose="02020603050405020304" charset="0"/>
                <a:cs typeface="楷体_GB2312" charset="0"/>
              </a:rPr>
              <a:t>A</a:t>
            </a:r>
            <a:r>
              <a:rPr lang="zh-CN" b="0">
                <a:cs typeface="楷体_GB2312" charset="0"/>
              </a:rPr>
              <a:t>项</a:t>
            </a:r>
            <a:r>
              <a:rPr lang="zh-CN" b="0">
                <a:cs typeface="MingLiU_HKSCS" charset="0"/>
              </a:rPr>
              <a:t>，</a:t>
            </a:r>
            <a:r>
              <a:rPr lang="zh-CN" b="0">
                <a:cs typeface="楷体_GB2312" charset="0"/>
              </a:rPr>
              <a:t>无</a:t>
            </a:r>
            <a:r>
              <a:rPr lang="zh-CN" b="0">
                <a:cs typeface="MingLiU_HKSCS" charset="0"/>
              </a:rPr>
              <a:t>，</a:t>
            </a:r>
            <a:r>
              <a:rPr lang="zh-CN" b="0">
                <a:cs typeface="楷体_GB2312" charset="0"/>
              </a:rPr>
              <a:t>同</a:t>
            </a:r>
            <a:r>
              <a:rPr lang="en-US" b="0">
                <a:latin typeface="宋体" panose="02010600030101010101" pitchFamily="2" charset="-122"/>
              </a:rPr>
              <a:t>“</a:t>
            </a:r>
            <a:r>
              <a:rPr lang="zh-CN" b="0">
                <a:cs typeface="楷体_GB2312" charset="0"/>
              </a:rPr>
              <a:t>毋</a:t>
            </a:r>
            <a:r>
              <a:rPr lang="en-US" b="0">
                <a:latin typeface="宋体" panose="02010600030101010101" pitchFamily="2" charset="-122"/>
              </a:rPr>
              <a:t>”</a:t>
            </a:r>
            <a:r>
              <a:rPr lang="zh-CN" b="0">
                <a:cs typeface="楷体_GB2312" charset="0"/>
              </a:rPr>
              <a:t>。</a:t>
            </a:r>
            <a:r>
              <a:rPr lang="en-US" b="0">
                <a:latin typeface="Times New Roman" panose="02020603050405020304" charset="0"/>
                <a:cs typeface="楷体_GB2312" charset="0"/>
              </a:rPr>
              <a:t>B</a:t>
            </a:r>
            <a:r>
              <a:rPr lang="zh-CN" b="0">
                <a:cs typeface="楷体_GB2312" charset="0"/>
              </a:rPr>
              <a:t>项</a:t>
            </a:r>
            <a:r>
              <a:rPr lang="zh-CN" b="0">
                <a:cs typeface="MingLiU_HKSCS" charset="0"/>
              </a:rPr>
              <a:t>，</a:t>
            </a:r>
            <a:r>
              <a:rPr lang="zh-CN" b="0">
                <a:cs typeface="楷体_GB2312" charset="0"/>
              </a:rPr>
              <a:t>说</a:t>
            </a:r>
            <a:r>
              <a:rPr lang="zh-CN" b="0">
                <a:cs typeface="MingLiU_HKSCS" charset="0"/>
              </a:rPr>
              <a:t>，</a:t>
            </a:r>
            <a:r>
              <a:rPr lang="zh-CN" b="0">
                <a:cs typeface="楷体_GB2312" charset="0"/>
              </a:rPr>
              <a:t>同</a:t>
            </a:r>
            <a:r>
              <a:rPr lang="en-US" b="0">
                <a:latin typeface="宋体" panose="02010600030101010101" pitchFamily="2" charset="-122"/>
              </a:rPr>
              <a:t>“</a:t>
            </a:r>
            <a:r>
              <a:rPr lang="zh-CN" b="0">
                <a:cs typeface="楷体_GB2312" charset="0"/>
              </a:rPr>
              <a:t>脱</a:t>
            </a:r>
            <a:r>
              <a:rPr lang="en-US" b="0">
                <a:latin typeface="宋体" panose="02010600030101010101" pitchFamily="2" charset="-122"/>
              </a:rPr>
              <a:t>”</a:t>
            </a:r>
            <a:r>
              <a:rPr lang="zh-CN" b="0">
                <a:cs typeface="楷体_GB2312" charset="0"/>
              </a:rPr>
              <a:t>。</a:t>
            </a:r>
            <a:r>
              <a:rPr lang="en-US" b="0">
                <a:latin typeface="Times New Roman" panose="02020603050405020304" charset="0"/>
                <a:cs typeface="楷体_GB2312" charset="0"/>
              </a:rPr>
              <a:t>C</a:t>
            </a:r>
            <a:r>
              <a:rPr lang="zh-CN" b="0">
                <a:cs typeface="楷体_GB2312" charset="0"/>
              </a:rPr>
              <a:t>项</a:t>
            </a:r>
            <a:r>
              <a:rPr lang="zh-CN" b="0">
                <a:cs typeface="MingLiU_HKSCS" charset="0"/>
              </a:rPr>
              <a:t>，</a:t>
            </a:r>
            <a:r>
              <a:rPr lang="zh-CN" b="0">
                <a:cs typeface="楷体_GB2312" charset="0"/>
              </a:rPr>
              <a:t>错</a:t>
            </a:r>
            <a:r>
              <a:rPr lang="zh-CN" b="0">
                <a:cs typeface="MingLiU_HKSCS" charset="0"/>
              </a:rPr>
              <a:t>，</a:t>
            </a:r>
            <a:r>
              <a:rPr lang="zh-CN" b="0">
                <a:cs typeface="楷体_GB2312" charset="0"/>
              </a:rPr>
              <a:t>同</a:t>
            </a:r>
            <a:r>
              <a:rPr lang="en-US" b="0">
                <a:latin typeface="宋体" panose="02010600030101010101" pitchFamily="2" charset="-122"/>
              </a:rPr>
              <a:t>“</a:t>
            </a:r>
            <a:r>
              <a:rPr lang="zh-CN" b="0">
                <a:cs typeface="楷体_GB2312" charset="0"/>
              </a:rPr>
              <a:t>措</a:t>
            </a:r>
            <a:r>
              <a:rPr lang="en-US" b="0">
                <a:latin typeface="宋体" panose="02010600030101010101" pitchFamily="2" charset="-122"/>
              </a:rPr>
              <a:t>”</a:t>
            </a:r>
            <a:r>
              <a:rPr lang="zh-CN" b="0">
                <a:cs typeface="楷体_GB2312" charset="0"/>
              </a:rPr>
              <a:t>。</a:t>
            </a:r>
            <a:endParaRPr lang="zh-CN" altLang="en-US" b="0">
              <a:cs typeface="楷体_GB231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15" grpId="0"/>
      <p:bldP spid="1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95960" y="4510405"/>
            <a:ext cx="977011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【解析】本题考查理解常见文言实词在文中的含义的能力。例句中“厚”是形容词用作动词，推崇。A项，佩，动词用作名词，佩饰。B项，哀，形容词用作动词，哀怜，和例句相同。C项，淫，形容词用作名词，淫邪之事。D项，步，使动用法，使</a:t>
            </a:r>
            <a:r>
              <a:rPr lang="en-US" altLang="zh-CN"/>
              <a:t>……</a:t>
            </a:r>
            <a:r>
              <a:rPr lang="zh-CN" altLang="en-US"/>
              <a:t>缓行。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842500" y="124460"/>
            <a:ext cx="1997710" cy="575945"/>
          </a:xfrm>
          <a:prstGeom prst="rect">
            <a:avLst/>
          </a:prstGeom>
          <a:solidFill>
            <a:srgbClr val="3D589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D589F"/>
              </a:solidFill>
              <a:uFillTx/>
            </a:endParaRPr>
          </a:p>
        </p:txBody>
      </p:sp>
      <p:pic>
        <p:nvPicPr>
          <p:cNvPr id="13" name="图片 12" descr="未标题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4760" y="-78105"/>
            <a:ext cx="1695450" cy="90614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921385" y="1557020"/>
            <a:ext cx="7714615" cy="258572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algn="l">
              <a:lnSpc>
                <a:spcPct val="150000"/>
              </a:lnSpc>
              <a:buClrTx/>
              <a:buSzTx/>
              <a:buNone/>
            </a:pPr>
            <a:r>
              <a:rPr b="0" dirty="0"/>
              <a:t>3．下列句子中加点字的活用类型，与例句相同的一项是(　　)</a:t>
            </a:r>
            <a:endParaRPr b="0" dirty="0"/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b="0" dirty="0"/>
              <a:t>      </a:t>
            </a:r>
            <a:r>
              <a:rPr b="0" dirty="0">
                <a:latin typeface="楷体" panose="02010609060101010101" charset="-122"/>
                <a:ea typeface="楷体" panose="02010609060101010101" charset="-122"/>
              </a:rPr>
              <a:t>例句：固前圣之所厚</a:t>
            </a:r>
            <a:endParaRPr b="0" dirty="0">
              <a:latin typeface="楷体" panose="02010609060101010101" charset="-122"/>
              <a:ea typeface="楷体" panose="0201060906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b="0" dirty="0"/>
              <a:t>A．纫秋兰以为佩  </a:t>
            </a:r>
            <a:r>
              <a:rPr lang="en-US" b="0" dirty="0"/>
              <a:t>    </a:t>
            </a:r>
            <a:r>
              <a:rPr b="0" dirty="0"/>
              <a:t>B．哀民生之多艰C．谣诼谓余以善淫  D．步余马于兰皋兮</a:t>
            </a:r>
            <a:endParaRPr b="0" dirty="0"/>
          </a:p>
        </p:txBody>
      </p:sp>
      <p:sp>
        <p:nvSpPr>
          <p:cNvPr id="21" name="文本框 20"/>
          <p:cNvSpPr txBox="1"/>
          <p:nvPr>
            <p:custDataLst>
              <p:tags r:id="rId2"/>
            </p:custDataLst>
          </p:nvPr>
        </p:nvSpPr>
        <p:spPr>
          <a:xfrm>
            <a:off x="2437765" y="2744470"/>
            <a:ext cx="444500" cy="15113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 flipH="1">
            <a:off x="3460115" y="2708910"/>
            <a:ext cx="575310" cy="30607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4"/>
            </p:custDataLst>
          </p:nvPr>
        </p:nvSpPr>
        <p:spPr>
          <a:xfrm flipH="1" flipV="1">
            <a:off x="479425" y="3213100"/>
            <a:ext cx="2628265" cy="30162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5"/>
            </p:custDataLst>
          </p:nvPr>
        </p:nvSpPr>
        <p:spPr>
          <a:xfrm flipV="1">
            <a:off x="3288030" y="3068955"/>
            <a:ext cx="540385" cy="40068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744335" y="1701165"/>
            <a:ext cx="4286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solidFill>
                  <a:srgbClr val="0070C0"/>
                </a:solidFill>
              </a:rPr>
              <a:t>B</a:t>
            </a:r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 flipH="1">
            <a:off x="3107690" y="2277110"/>
            <a:ext cx="445135" cy="39814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COMMONDATA" val="eyJoZGlkIjoiMDc2MTE2NTE5MjIwOWE4NGUyOGNhNWQ2ZWI3ZWQzZTEifQ=="/>
  <p:tag name="KSO_WPP_MARK_KEY" val="343f9acb-4062-4a56-a874-60ec6be93380"/>
  <p:tag name="commondata" val="eyJoZGlkIjoiNTljZDllZDNiNDM1ZGZmMTQ2YmMyNzlhZGZmYmNkMTA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蓝色学术风主题配色">
      <a:dk1>
        <a:srgbClr val="262626"/>
      </a:dk1>
      <a:lt1>
        <a:srgbClr val="003760"/>
      </a:lt1>
      <a:dk2>
        <a:srgbClr val="EEECE1"/>
      </a:dk2>
      <a:lt2>
        <a:srgbClr val="EEECE1"/>
      </a:lt2>
      <a:accent1>
        <a:srgbClr val="003760"/>
      </a:accent1>
      <a:accent2>
        <a:srgbClr val="92CDDC"/>
      </a:accent2>
      <a:accent3>
        <a:srgbClr val="00B0F0"/>
      </a:accent3>
      <a:accent4>
        <a:srgbClr val="6565FF"/>
      </a:accent4>
      <a:accent5>
        <a:srgbClr val="4BACC6"/>
      </a:accent5>
      <a:accent6>
        <a:srgbClr val="002060"/>
      </a:accent6>
      <a:hlink>
        <a:srgbClr val="003760"/>
      </a:hlink>
      <a:folHlink>
        <a:srgbClr val="7F7F7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3782</Words>
  <Application>WPS 演示</Application>
  <PresentationFormat>宽屏</PresentationFormat>
  <Paragraphs>271</Paragraphs>
  <Slides>18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印品黑体</vt:lpstr>
      <vt:lpstr>黑体</vt:lpstr>
      <vt:lpstr>楷体_GB2312</vt:lpstr>
      <vt:lpstr>新宋体</vt:lpstr>
      <vt:lpstr>Times New Roman</vt:lpstr>
      <vt:lpstr>MingLiU_HKSCS</vt:lpstr>
      <vt:lpstr>楷体</vt:lpstr>
      <vt:lpstr>Arial Unicode MS</vt:lpstr>
      <vt:lpstr>Calibri</vt:lpstr>
      <vt:lpstr>Segoe Print</vt:lpstr>
      <vt:lpstr>汉仪雅酷黑简</vt:lpstr>
      <vt:lpstr>MingLiU_HKSCS-ExtB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噫吁嚱盒盒</cp:lastModifiedBy>
  <cp:revision>348</cp:revision>
  <dcterms:created xsi:type="dcterms:W3CDTF">2019-07-01T08:47:00Z</dcterms:created>
  <dcterms:modified xsi:type="dcterms:W3CDTF">2025-11-05T02:30:14Z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2052-12.1.0.23125</vt:lpwstr>
  </property>
  <property fmtid="{D5CDD505-2E9C-101B-9397-08002B2CF9AE}" pid="3" name="ICV">
    <vt:lpwstr>9F72A73A8E034D208C3F169D5831ED38_13</vt:lpwstr>
  </property>
</Properties>
</file>